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60" r:id="rId3"/>
    <p:sldId id="261" r:id="rId4"/>
    <p:sldId id="299" r:id="rId5"/>
    <p:sldId id="317" r:id="rId6"/>
    <p:sldId id="316" r:id="rId7"/>
    <p:sldId id="318" r:id="rId8"/>
    <p:sldId id="319" r:id="rId9"/>
    <p:sldId id="320" r:id="rId10"/>
    <p:sldId id="321" r:id="rId11"/>
    <p:sldId id="262" r:id="rId12"/>
    <p:sldId id="265" r:id="rId13"/>
    <p:sldId id="266" r:id="rId14"/>
    <p:sldId id="306" r:id="rId15"/>
    <p:sldId id="263" r:id="rId16"/>
    <p:sldId id="264" r:id="rId17"/>
    <p:sldId id="273" r:id="rId18"/>
    <p:sldId id="272" r:id="rId19"/>
    <p:sldId id="311" r:id="rId20"/>
    <p:sldId id="274" r:id="rId21"/>
    <p:sldId id="275" r:id="rId22"/>
    <p:sldId id="276" r:id="rId23"/>
    <p:sldId id="307"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312" r:id="rId37"/>
    <p:sldId id="313" r:id="rId38"/>
    <p:sldId id="314" r:id="rId39"/>
    <p:sldId id="315" r:id="rId40"/>
    <p:sldId id="289" r:id="rId41"/>
    <p:sldId id="290" r:id="rId42"/>
    <p:sldId id="291" r:id="rId43"/>
    <p:sldId id="293" r:id="rId44"/>
    <p:sldId id="295" r:id="rId45"/>
    <p:sldId id="302" r:id="rId46"/>
    <p:sldId id="310" r:id="rId47"/>
    <p:sldId id="298"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3" d="100"/>
          <a:sy n="63" d="100"/>
        </p:scale>
        <p:origin x="-1596"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A23720DD-5B6D-40BF-8493-A6B52D484E6B}" type="datetimeFigureOut">
              <a:rPr lang="tr-TR" smtClean="0"/>
              <a:pPr/>
              <a:t>14.02.2019</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14.02.2019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14.02.2019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14.02.2019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14.02.2019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23720DD-5B6D-40BF-8493-A6B52D484E6B}" type="datetimeFigureOut">
              <a:rPr lang="tr-TR" smtClean="0"/>
              <a:pPr/>
              <a:t>14.02.2019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A23720DD-5B6D-40BF-8493-A6B52D484E6B}" type="datetimeFigureOut">
              <a:rPr lang="tr-TR" smtClean="0"/>
              <a:pPr/>
              <a:t>14.02.2019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A23720DD-5B6D-40BF-8493-A6B52D484E6B}" type="datetimeFigureOut">
              <a:rPr lang="tr-TR" smtClean="0"/>
              <a:pPr/>
              <a:t>14.02.2019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14.02.2019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23720DD-5B6D-40BF-8493-A6B52D484E6B}" type="datetimeFigureOut">
              <a:rPr lang="tr-TR" smtClean="0"/>
              <a:pPr/>
              <a:t>14.02.2019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14.02.2019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F302176B-0E47-46AC-8F43-DAB4B8A37D06}"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pPr/>
              <a:t>14.02.2019</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548680"/>
            <a:ext cx="7772400" cy="2016223"/>
          </a:xfrm>
        </p:spPr>
        <p:txBody>
          <a:bodyPr>
            <a:normAutofit/>
          </a:bodyPr>
          <a:lstStyle/>
          <a:p>
            <a:r>
              <a:rPr lang="tr-TR" sz="5400" b="1" dirty="0" smtClean="0">
                <a:solidFill>
                  <a:schemeClr val="accent2">
                    <a:lumMod val="50000"/>
                  </a:schemeClr>
                </a:solidFill>
              </a:rPr>
              <a:t>2019 YKS</a:t>
            </a:r>
            <a:r>
              <a:rPr lang="tr-TR" b="1" dirty="0" smtClean="0">
                <a:solidFill>
                  <a:schemeClr val="accent2">
                    <a:lumMod val="50000"/>
                  </a:schemeClr>
                </a:solidFill>
              </a:rPr>
              <a:t/>
            </a:r>
            <a:br>
              <a:rPr lang="tr-TR" b="1" dirty="0" smtClean="0">
                <a:solidFill>
                  <a:schemeClr val="accent2">
                    <a:lumMod val="50000"/>
                  </a:schemeClr>
                </a:solidFill>
              </a:rPr>
            </a:br>
            <a:endParaRPr lang="tr-TR" b="1" dirty="0">
              <a:solidFill>
                <a:schemeClr val="accent2">
                  <a:lumMod val="50000"/>
                </a:schemeClr>
              </a:solidFill>
            </a:endParaRPr>
          </a:p>
        </p:txBody>
      </p:sp>
      <p:sp>
        <p:nvSpPr>
          <p:cNvPr id="3" name="Alt Başlık 2"/>
          <p:cNvSpPr>
            <a:spLocks noGrp="1"/>
          </p:cNvSpPr>
          <p:nvPr>
            <p:ph type="subTitle" idx="1"/>
          </p:nvPr>
        </p:nvSpPr>
        <p:spPr>
          <a:xfrm>
            <a:off x="539552" y="2780928"/>
            <a:ext cx="8064896" cy="3528392"/>
          </a:xfrm>
        </p:spPr>
        <p:txBody>
          <a:bodyPr>
            <a:normAutofit/>
          </a:bodyPr>
          <a:lstStyle/>
          <a:p>
            <a:r>
              <a:rPr lang="tr-TR" b="1" dirty="0" smtClean="0">
                <a:solidFill>
                  <a:srgbClr val="7030A0"/>
                </a:solidFill>
              </a:rPr>
              <a:t>YÜKSEKÖĞRETİM KURUMLARI SINAVI </a:t>
            </a:r>
          </a:p>
          <a:p>
            <a:r>
              <a:rPr lang="tr-TR" b="1" dirty="0" smtClean="0">
                <a:solidFill>
                  <a:srgbClr val="7030A0"/>
                </a:solidFill>
              </a:rPr>
              <a:t>(TYT – AYT)</a:t>
            </a:r>
          </a:p>
          <a:p>
            <a:endParaRPr lang="tr-TR" b="1" dirty="0" smtClean="0">
              <a:solidFill>
                <a:srgbClr val="C00000"/>
              </a:solidFill>
            </a:endParaRPr>
          </a:p>
          <a:p>
            <a:r>
              <a:rPr lang="tr-TR" b="1" dirty="0" smtClean="0">
                <a:solidFill>
                  <a:schemeClr val="tx1"/>
                </a:solidFill>
              </a:rPr>
              <a:t>BİLGİLENDİRMESİ</a:t>
            </a:r>
          </a:p>
          <a:p>
            <a:endParaRPr lang="tr-TR" dirty="0" smtClean="0">
              <a:solidFill>
                <a:schemeClr val="tx1"/>
              </a:solidFill>
            </a:endParaRPr>
          </a:p>
          <a:p>
            <a:endParaRPr lang="tr-TR" sz="2400" b="1" dirty="0">
              <a:solidFill>
                <a:srgbClr val="FF0000"/>
              </a:solidFill>
            </a:endParaRPr>
          </a:p>
        </p:txBody>
      </p:sp>
    </p:spTree>
    <p:extLst>
      <p:ext uri="{BB962C8B-B14F-4D97-AF65-F5344CB8AC3E}">
        <p14:creationId xmlns:p14="http://schemas.microsoft.com/office/powerpoint/2010/main" xmlns="" val="1862369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71472" y="928670"/>
            <a:ext cx="8363272" cy="1143000"/>
          </a:xfrm>
        </p:spPr>
        <p:txBody>
          <a:bodyPr>
            <a:normAutofit fontScale="90000"/>
          </a:bodyPr>
          <a:lstStyle/>
          <a:p>
            <a:r>
              <a:rPr lang="tr-TR" b="1" dirty="0" smtClean="0">
                <a:solidFill>
                  <a:srgbClr val="FF0000"/>
                </a:solidFill>
              </a:rPr>
              <a:t>2018 </a:t>
            </a:r>
            <a:r>
              <a:rPr lang="tr-TR" b="1" dirty="0" err="1" smtClean="0">
                <a:solidFill>
                  <a:srgbClr val="FF0000"/>
                </a:solidFill>
              </a:rPr>
              <a:t>TYT’sinin</a:t>
            </a:r>
            <a:r>
              <a:rPr lang="tr-TR" b="1" dirty="0" smtClean="0">
                <a:solidFill>
                  <a:srgbClr val="FF0000"/>
                </a:solidFill>
              </a:rPr>
              <a:t> 2019 TYT’ye dönüşmesi</a:t>
            </a:r>
            <a:endParaRPr lang="tr-TR" b="1" dirty="0">
              <a:solidFill>
                <a:srgbClr val="FF0000"/>
              </a:solidFill>
            </a:endParaRPr>
          </a:p>
        </p:txBody>
      </p:sp>
      <p:sp>
        <p:nvSpPr>
          <p:cNvPr id="3" name="İçerik Yer Tutucusu 2"/>
          <p:cNvSpPr>
            <a:spLocks noGrp="1"/>
          </p:cNvSpPr>
          <p:nvPr>
            <p:ph idx="1"/>
          </p:nvPr>
        </p:nvSpPr>
        <p:spPr>
          <a:xfrm>
            <a:off x="357158" y="2214554"/>
            <a:ext cx="8229600" cy="4389120"/>
          </a:xfrm>
        </p:spPr>
        <p:txBody>
          <a:bodyPr>
            <a:normAutofit/>
          </a:bodyPr>
          <a:lstStyle/>
          <a:p>
            <a:r>
              <a:rPr lang="tr-TR" dirty="0" smtClean="0"/>
              <a:t>2018 ve 2019 TYT puanı olan adaylarda adayın 2018 TYT başarı durumu 2019 TYT’ye dönüştürülür. Bu dönüştürme sonunda elde 2019 yılına ait iki tane TYT başarısı olur. Bu iki başarıdan hangisi yüksek ise sistem otomatik olarak o puanı alıp adayın nihai 2019 TYT puanı olarak kabul eder ve adayın AYT puan hesaplamasında ve önlisans özel yetenek tercihlerinde bu nihai puan kullanılır. </a:t>
            </a:r>
            <a:endParaRPr lang="tr-TR" dirty="0"/>
          </a:p>
        </p:txBody>
      </p:sp>
    </p:spTree>
    <p:extLst>
      <p:ext uri="{BB962C8B-B14F-4D97-AF65-F5344CB8AC3E}">
        <p14:creationId xmlns:p14="http://schemas.microsoft.com/office/powerpoint/2010/main" xmlns="" val="289236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91264" cy="1656184"/>
          </a:xfrm>
        </p:spPr>
        <p:txBody>
          <a:bodyPr>
            <a:normAutofit/>
          </a:bodyPr>
          <a:lstStyle/>
          <a:p>
            <a:r>
              <a:rPr lang="tr-TR" sz="3600" b="1" dirty="0" smtClean="0">
                <a:solidFill>
                  <a:srgbClr val="C00000"/>
                </a:solidFill>
              </a:rPr>
              <a:t>TYT NEDİR? (BİRİNCİ AŞAMA SINAVI)</a:t>
            </a:r>
            <a:br>
              <a:rPr lang="tr-TR" sz="3600" b="1" dirty="0" smtClean="0">
                <a:solidFill>
                  <a:srgbClr val="C00000"/>
                </a:solidFill>
              </a:rPr>
            </a:br>
            <a:r>
              <a:rPr lang="tr-TR" sz="3600" b="1" dirty="0" smtClean="0">
                <a:solidFill>
                  <a:srgbClr val="C00000"/>
                </a:solidFill>
              </a:rPr>
              <a:t>TEMEL YETENEK TESTİ</a:t>
            </a:r>
            <a:endParaRPr lang="tr-TR" sz="3600" b="1" dirty="0">
              <a:solidFill>
                <a:srgbClr val="C00000"/>
              </a:solidFill>
            </a:endParaRPr>
          </a:p>
        </p:txBody>
      </p:sp>
      <p:sp>
        <p:nvSpPr>
          <p:cNvPr id="3" name="İçerik Yer Tutucusu 2"/>
          <p:cNvSpPr>
            <a:spLocks noGrp="1"/>
          </p:cNvSpPr>
          <p:nvPr>
            <p:ph idx="1"/>
          </p:nvPr>
        </p:nvSpPr>
        <p:spPr>
          <a:xfrm>
            <a:off x="251520" y="1772816"/>
            <a:ext cx="8435280" cy="4353347"/>
          </a:xfrm>
        </p:spPr>
        <p:txBody>
          <a:bodyPr>
            <a:normAutofit/>
          </a:bodyPr>
          <a:lstStyle/>
          <a:p>
            <a:endParaRPr lang="tr-TR" dirty="0" smtClean="0"/>
          </a:p>
          <a:p>
            <a:r>
              <a:rPr lang="tr-TR" dirty="0" smtClean="0"/>
              <a:t>İlk aşama sınavı olup yükseköğretime geçiş yapmak isteyen tüm adayların girmesi gereken bir sınavdır. </a:t>
            </a:r>
          </a:p>
          <a:p>
            <a:r>
              <a:rPr lang="tr-TR" dirty="0"/>
              <a:t>Temel Yeterlilik, adayların sözel ve sayısal alanlarda sahip olmaları beklenen </a:t>
            </a:r>
            <a:r>
              <a:rPr lang="tr-TR" dirty="0" smtClean="0"/>
              <a:t>temel düzeyde bilgi</a:t>
            </a:r>
            <a:r>
              <a:rPr lang="tr-TR" dirty="0"/>
              <a:t>, </a:t>
            </a:r>
            <a:r>
              <a:rPr lang="tr-TR" dirty="0" smtClean="0"/>
              <a:t>beceri, hazırbulunuşluk </a:t>
            </a:r>
            <a:r>
              <a:rPr lang="tr-TR" dirty="0"/>
              <a:t>ve yetkinlikleri kapsar</a:t>
            </a:r>
            <a:r>
              <a:rPr lang="tr-TR" dirty="0" smtClean="0"/>
              <a:t>.</a:t>
            </a:r>
          </a:p>
          <a:p>
            <a:endParaRPr lang="tr-TR" dirty="0"/>
          </a:p>
          <a:p>
            <a:endParaRPr lang="tr-TR" dirty="0"/>
          </a:p>
        </p:txBody>
      </p:sp>
    </p:spTree>
    <p:extLst>
      <p:ext uri="{BB962C8B-B14F-4D97-AF65-F5344CB8AC3E}">
        <p14:creationId xmlns:p14="http://schemas.microsoft.com/office/powerpoint/2010/main" xmlns="" val="3609051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800" b="1" dirty="0" smtClean="0">
                <a:solidFill>
                  <a:srgbClr val="C00000"/>
                </a:solidFill>
              </a:rPr>
              <a:t>SÖZEL MANTIK (40 TÜRKÇE 20 SOSYAL)</a:t>
            </a:r>
            <a:endParaRPr lang="tr-TR" sz="3800" b="1" dirty="0">
              <a:solidFill>
                <a:srgbClr val="C00000"/>
              </a:solidFill>
            </a:endParaRPr>
          </a:p>
        </p:txBody>
      </p:sp>
      <p:sp>
        <p:nvSpPr>
          <p:cNvPr id="3" name="İçerik Yer Tutucusu 2"/>
          <p:cNvSpPr>
            <a:spLocks noGrp="1"/>
          </p:cNvSpPr>
          <p:nvPr>
            <p:ph idx="1"/>
          </p:nvPr>
        </p:nvSpPr>
        <p:spPr/>
        <p:txBody>
          <a:bodyPr>
            <a:normAutofit/>
          </a:bodyPr>
          <a:lstStyle/>
          <a:p>
            <a:r>
              <a:rPr lang="tr-TR" dirty="0" smtClean="0">
                <a:solidFill>
                  <a:srgbClr val="FF0000"/>
                </a:solidFill>
              </a:rPr>
              <a:t>Amaç Türkçe ve Sosyal soruları ile;</a:t>
            </a:r>
          </a:p>
          <a:p>
            <a:r>
              <a:rPr lang="tr-TR" dirty="0"/>
              <a:t>Türkçeyi doğru kullanma, okuduğunu anlama ve yorumlama, kelime hazinesi, temel cümle bilgisi ve imla kurallarını kullanma becerileri ölçülecektir</a:t>
            </a:r>
            <a:r>
              <a:rPr lang="tr-TR" dirty="0" smtClean="0"/>
              <a:t>.</a:t>
            </a:r>
          </a:p>
          <a:p>
            <a:r>
              <a:rPr lang="tr-TR" dirty="0" smtClean="0"/>
              <a:t>Adayın sosyal alanda ki beceri, kavrama muhakeme, akıl yürütme ve çıkarım noktalarında yeterliliğini ölçmektir. </a:t>
            </a:r>
          </a:p>
          <a:p>
            <a:r>
              <a:rPr lang="tr-TR" b="1" u="sng" dirty="0" smtClean="0">
                <a:solidFill>
                  <a:srgbClr val="0070C0"/>
                </a:solidFill>
              </a:rPr>
              <a:t>Adayın Sosyal Bilimler alanına olan yatkınlığını ve temel bilgi birikimini ölçmek için yapılacaktır. </a:t>
            </a:r>
            <a:endParaRPr lang="tr-TR" b="1" u="sng" dirty="0">
              <a:solidFill>
                <a:srgbClr val="0070C0"/>
              </a:solidFill>
            </a:endParaRPr>
          </a:p>
        </p:txBody>
      </p:sp>
    </p:spTree>
    <p:extLst>
      <p:ext uri="{BB962C8B-B14F-4D97-AF65-F5344CB8AC3E}">
        <p14:creationId xmlns:p14="http://schemas.microsoft.com/office/powerpoint/2010/main" xmlns="" val="357944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8892480" cy="994122"/>
          </a:xfrm>
        </p:spPr>
        <p:txBody>
          <a:bodyPr>
            <a:normAutofit/>
          </a:bodyPr>
          <a:lstStyle/>
          <a:p>
            <a:r>
              <a:rPr lang="tr-TR" sz="3800" b="1" dirty="0" smtClean="0">
                <a:solidFill>
                  <a:srgbClr val="C00000"/>
                </a:solidFill>
              </a:rPr>
              <a:t>SAYISAL MANTIK (40 MATEMATİK 20 FEN)</a:t>
            </a:r>
            <a:endParaRPr lang="tr-TR" sz="3800" b="1" dirty="0">
              <a:solidFill>
                <a:srgbClr val="C00000"/>
              </a:solidFill>
            </a:endParaRPr>
          </a:p>
        </p:txBody>
      </p:sp>
      <p:sp>
        <p:nvSpPr>
          <p:cNvPr id="3" name="İçerik Yer Tutucusu 2"/>
          <p:cNvSpPr>
            <a:spLocks noGrp="1"/>
          </p:cNvSpPr>
          <p:nvPr>
            <p:ph idx="1"/>
          </p:nvPr>
        </p:nvSpPr>
        <p:spPr>
          <a:xfrm>
            <a:off x="251520" y="1268760"/>
            <a:ext cx="8640960" cy="5256584"/>
          </a:xfrm>
        </p:spPr>
        <p:txBody>
          <a:bodyPr>
            <a:normAutofit/>
          </a:bodyPr>
          <a:lstStyle/>
          <a:p>
            <a:r>
              <a:rPr lang="tr-TR" dirty="0" smtClean="0"/>
              <a:t>Amaç Matematik ve Fen Soruları ile;</a:t>
            </a:r>
          </a:p>
          <a:p>
            <a:r>
              <a:rPr lang="tr-TR" dirty="0"/>
              <a:t> </a:t>
            </a:r>
            <a:r>
              <a:rPr lang="tr-TR" dirty="0" smtClean="0"/>
              <a:t>Temel </a:t>
            </a:r>
            <a:r>
              <a:rPr lang="tr-TR" dirty="0"/>
              <a:t>matematik </a:t>
            </a:r>
            <a:r>
              <a:rPr lang="tr-TR" dirty="0" smtClean="0"/>
              <a:t>ve Fen Bilimleri alanında, </a:t>
            </a:r>
            <a:r>
              <a:rPr lang="tr-TR" dirty="0"/>
              <a:t>bilim kavramlarını kullanma ve bu kavramları kullanarak işlem yapma, temel matematiksel ilişkilerden yararlanarak soyut işlemler yapma, temel matematik prensiplerini ve işlemlerini gündelik hayatta uygulama becerileri ölçülecektir</a:t>
            </a:r>
            <a:r>
              <a:rPr lang="tr-TR" dirty="0" smtClean="0"/>
              <a:t>.</a:t>
            </a:r>
          </a:p>
          <a:p>
            <a:r>
              <a:rPr lang="tr-TR" b="1" u="sng" dirty="0" smtClean="0">
                <a:solidFill>
                  <a:srgbClr val="0070C0"/>
                </a:solidFill>
              </a:rPr>
              <a:t>Adayın Fen Bilimleri alanına olan yatkınlığını ve temel bilgi birikimini ölçmek için yapılacaktır. </a:t>
            </a:r>
          </a:p>
        </p:txBody>
      </p:sp>
    </p:spTree>
    <p:extLst>
      <p:ext uri="{BB962C8B-B14F-4D97-AF65-F5344CB8AC3E}">
        <p14:creationId xmlns:p14="http://schemas.microsoft.com/office/powerpoint/2010/main" xmlns="" val="1176344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0070C0"/>
                </a:solidFill>
              </a:rPr>
              <a:t>TYT KAPSAMI </a:t>
            </a:r>
            <a:endParaRPr lang="tr-TR" b="1" dirty="0">
              <a:solidFill>
                <a:srgbClr val="0070C0"/>
              </a:solidFill>
            </a:endParaRPr>
          </a:p>
        </p:txBody>
      </p:sp>
      <p:sp>
        <p:nvSpPr>
          <p:cNvPr id="3" name="İçerik Yer Tutucusu 2"/>
          <p:cNvSpPr>
            <a:spLocks noGrp="1"/>
          </p:cNvSpPr>
          <p:nvPr>
            <p:ph idx="1"/>
          </p:nvPr>
        </p:nvSpPr>
        <p:spPr/>
        <p:txBody>
          <a:bodyPr>
            <a:normAutofit/>
          </a:bodyPr>
          <a:lstStyle/>
          <a:p>
            <a:r>
              <a:rPr lang="tr-TR" dirty="0" smtClean="0"/>
              <a:t>TARİH: 9-10. sınıf ve İnkılap Tarihi</a:t>
            </a:r>
          </a:p>
          <a:p>
            <a:r>
              <a:rPr lang="tr-TR" dirty="0" smtClean="0"/>
              <a:t>Coğrafya: 9-10. sınıf</a:t>
            </a:r>
          </a:p>
          <a:p>
            <a:r>
              <a:rPr lang="tr-TR" dirty="0" smtClean="0"/>
              <a:t>Felsefe (Ortak Zorunlu Felsefedir) </a:t>
            </a:r>
          </a:p>
          <a:p>
            <a:r>
              <a:rPr lang="tr-TR" dirty="0" smtClean="0"/>
              <a:t>Din Kültürü: (Ortak Zorunlu) </a:t>
            </a:r>
          </a:p>
          <a:p>
            <a:r>
              <a:rPr lang="tr-TR" dirty="0" smtClean="0"/>
              <a:t>Fizik, Kimya Biyoloji: 9. ve 10. sınıf. </a:t>
            </a:r>
          </a:p>
          <a:p>
            <a:r>
              <a:rPr lang="tr-TR" dirty="0" smtClean="0"/>
              <a:t>Matematik: 9. ve 10. Sınıf (Mat-</a:t>
            </a:r>
            <a:r>
              <a:rPr lang="tr-TR" dirty="0" err="1" smtClean="0"/>
              <a:t>Geo</a:t>
            </a:r>
            <a:r>
              <a:rPr lang="tr-TR" dirty="0" smtClean="0"/>
              <a:t> Konuları)</a:t>
            </a:r>
          </a:p>
          <a:p>
            <a:r>
              <a:rPr lang="tr-TR" dirty="0" smtClean="0"/>
              <a:t>Türkçe: Dil Anlatım Dersi ve Paragraf Konuları</a:t>
            </a:r>
            <a:endParaRPr lang="tr-TR" dirty="0"/>
          </a:p>
        </p:txBody>
      </p:sp>
    </p:spTree>
    <p:extLst>
      <p:ext uri="{BB962C8B-B14F-4D97-AF65-F5344CB8AC3E}">
        <p14:creationId xmlns:p14="http://schemas.microsoft.com/office/powerpoint/2010/main" xmlns="" val="4262617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642910" y="428604"/>
            <a:ext cx="8229600" cy="1143000"/>
          </a:xfrm>
        </p:spPr>
        <p:txBody>
          <a:bodyPr>
            <a:normAutofit/>
          </a:bodyPr>
          <a:lstStyle/>
          <a:p>
            <a:r>
              <a:rPr lang="tr-TR" sz="3600" b="1" dirty="0" smtClean="0">
                <a:solidFill>
                  <a:srgbClr val="0070C0"/>
                </a:solidFill>
              </a:rPr>
              <a:t>TYT UYGULANIŞI</a:t>
            </a:r>
            <a:endParaRPr lang="tr-TR" sz="3600" b="1" dirty="0">
              <a:solidFill>
                <a:srgbClr val="0070C0"/>
              </a:solidFill>
            </a:endParaRPr>
          </a:p>
        </p:txBody>
      </p:sp>
      <p:sp>
        <p:nvSpPr>
          <p:cNvPr id="3" name="İçerik Yer Tutucusu 2"/>
          <p:cNvSpPr>
            <a:spLocks noGrp="1"/>
          </p:cNvSpPr>
          <p:nvPr>
            <p:ph idx="1"/>
          </p:nvPr>
        </p:nvSpPr>
        <p:spPr>
          <a:xfrm>
            <a:off x="457200" y="1484784"/>
            <a:ext cx="8229600" cy="5112568"/>
          </a:xfrm>
        </p:spPr>
        <p:txBody>
          <a:bodyPr>
            <a:normAutofit/>
          </a:bodyPr>
          <a:lstStyle/>
          <a:p>
            <a:r>
              <a:rPr lang="tr-TR" sz="2400" b="1" dirty="0" smtClean="0"/>
              <a:t>15 HAZİRAN 2019 CUMARTESİ GÜNÜ UYGULANACAKTIR</a:t>
            </a:r>
          </a:p>
          <a:p>
            <a:endParaRPr lang="tr-TR" sz="2400" b="1" dirty="0"/>
          </a:p>
          <a:p>
            <a:r>
              <a:rPr lang="tr-TR" sz="2400" b="1" dirty="0" smtClean="0"/>
              <a:t>TEK SORU KİTAPÇIĞI DAĞITILACAKTIR.</a:t>
            </a:r>
          </a:p>
          <a:p>
            <a:endParaRPr lang="tr-TR" sz="2400" b="1" dirty="0" smtClean="0"/>
          </a:p>
          <a:p>
            <a:r>
              <a:rPr lang="tr-TR" sz="2400" b="1" dirty="0" smtClean="0"/>
              <a:t>SINAV SÜRESİ 120 SORU İÇİN 135 DAKİKADIR.</a:t>
            </a:r>
          </a:p>
          <a:p>
            <a:endParaRPr lang="tr-TR" sz="2400" b="1" dirty="0" smtClean="0"/>
          </a:p>
          <a:p>
            <a:r>
              <a:rPr lang="tr-TR" sz="2400" b="1" dirty="0" smtClean="0"/>
              <a:t>TYT BAŞLAMA SAATİ 10:15, SALONA SON GİRİŞ 10:00</a:t>
            </a:r>
          </a:p>
          <a:p>
            <a:endParaRPr lang="tr-TR" sz="2400" b="1" dirty="0"/>
          </a:p>
          <a:p>
            <a:r>
              <a:rPr lang="tr-TR" sz="2400" b="1" dirty="0" smtClean="0"/>
              <a:t>AÇIK UÇLU SORU SORULMAYACAK VE 4 YANLIŞ BİR DOĞRUYU GÖTÜRECEKTİR.</a:t>
            </a:r>
            <a:endParaRPr lang="tr-TR" sz="2400" b="1" dirty="0"/>
          </a:p>
        </p:txBody>
      </p:sp>
    </p:spTree>
    <p:extLst>
      <p:ext uri="{BB962C8B-B14F-4D97-AF65-F5344CB8AC3E}">
        <p14:creationId xmlns:p14="http://schemas.microsoft.com/office/powerpoint/2010/main" xmlns="" val="1034262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720080"/>
          </a:xfrm>
        </p:spPr>
        <p:txBody>
          <a:bodyPr>
            <a:normAutofit fontScale="90000"/>
          </a:bodyPr>
          <a:lstStyle/>
          <a:p>
            <a:r>
              <a:rPr lang="tr-TR" dirty="0" smtClean="0"/>
              <a:t>TYT SORU DAĞILIMLARI</a:t>
            </a:r>
            <a:endParaRPr lang="tr-TR" dirty="0"/>
          </a:p>
        </p:txBody>
      </p:sp>
      <p:sp>
        <p:nvSpPr>
          <p:cNvPr id="3" name="İçerik Yer Tutucusu 2"/>
          <p:cNvSpPr>
            <a:spLocks noGrp="1"/>
          </p:cNvSpPr>
          <p:nvPr>
            <p:ph idx="1"/>
          </p:nvPr>
        </p:nvSpPr>
        <p:spPr>
          <a:xfrm>
            <a:off x="457200" y="1600201"/>
            <a:ext cx="7283152" cy="3989040"/>
          </a:xfrm>
        </p:spPr>
        <p:txBody>
          <a:bodyPr/>
          <a:lstStyle/>
          <a:p>
            <a:endParaRPr lang="tr-TR" dirty="0"/>
          </a:p>
        </p:txBody>
      </p:sp>
      <p:pic>
        <p:nvPicPr>
          <p:cNvPr id="5122" name="Picture 2" descr="C:\Users\Senay\Desktop\2018 üniversiteye giriş sunumları\2018 tyt.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5" y="713268"/>
            <a:ext cx="7776864" cy="59874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6233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0070C0"/>
                </a:solidFill>
              </a:rPr>
              <a:t>ADAYLARA TAVSİYEMİZ</a:t>
            </a:r>
            <a:endParaRPr lang="tr-TR" b="1" dirty="0">
              <a:solidFill>
                <a:srgbClr val="0070C0"/>
              </a:solidFill>
            </a:endParaRPr>
          </a:p>
        </p:txBody>
      </p:sp>
      <p:sp>
        <p:nvSpPr>
          <p:cNvPr id="3" name="İçerik Yer Tutucusu 2"/>
          <p:cNvSpPr>
            <a:spLocks noGrp="1"/>
          </p:cNvSpPr>
          <p:nvPr>
            <p:ph idx="1"/>
          </p:nvPr>
        </p:nvSpPr>
        <p:spPr>
          <a:xfrm>
            <a:off x="457200" y="1600200"/>
            <a:ext cx="8229600" cy="4925144"/>
          </a:xfrm>
        </p:spPr>
        <p:txBody>
          <a:bodyPr>
            <a:normAutofit/>
          </a:bodyPr>
          <a:lstStyle/>
          <a:p>
            <a:r>
              <a:rPr lang="tr-TR" sz="3000" dirty="0" smtClean="0"/>
              <a:t>TYT’de tüm adaylar sınavda sorulan 4 testin hepsinden (TYT, AYT ve YDT için) puan almaktadır. Bundan dolayı adayların tüm soruları yanıtlamaya çalışmaları önerilir. </a:t>
            </a:r>
          </a:p>
          <a:p>
            <a:pPr marL="0" indent="0">
              <a:buNone/>
            </a:pPr>
            <a:endParaRPr lang="tr-TR" sz="3000" dirty="0" smtClean="0"/>
          </a:p>
          <a:p>
            <a:r>
              <a:rPr lang="tr-TR" sz="3000" dirty="0" smtClean="0">
                <a:solidFill>
                  <a:srgbClr val="C00000"/>
                </a:solidFill>
              </a:rPr>
              <a:t>Türkçe ya da Matematik testlerinin en az birinden 0,5 net çıkartan adayın TYT puanı hesaplanacaktır. </a:t>
            </a:r>
          </a:p>
          <a:p>
            <a:endParaRPr lang="tr-TR" sz="3000" dirty="0" smtClean="0"/>
          </a:p>
          <a:p>
            <a:pPr marL="0" indent="0">
              <a:buNone/>
            </a:pPr>
            <a:r>
              <a:rPr lang="tr-TR" sz="2400" dirty="0" smtClean="0">
                <a:solidFill>
                  <a:srgbClr val="C00000"/>
                </a:solidFill>
              </a:rPr>
              <a:t> </a:t>
            </a:r>
          </a:p>
        </p:txBody>
      </p:sp>
    </p:spTree>
    <p:extLst>
      <p:ext uri="{BB962C8B-B14F-4D97-AF65-F5344CB8AC3E}">
        <p14:creationId xmlns:p14="http://schemas.microsoft.com/office/powerpoint/2010/main" xmlns="" val="2473485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1052736"/>
            <a:ext cx="6264696" cy="364902"/>
          </a:xfrm>
        </p:spPr>
        <p:txBody>
          <a:bodyPr>
            <a:normAutofit fontScale="90000"/>
          </a:bodyPr>
          <a:lstStyle/>
          <a:p>
            <a:endParaRPr lang="tr-TR" dirty="0"/>
          </a:p>
        </p:txBody>
      </p:sp>
      <p:pic>
        <p:nvPicPr>
          <p:cNvPr id="5" name="4 İçerik Yer Tutucusu" descr="Adsız.jpg"/>
          <p:cNvPicPr>
            <a:picLocks noGrp="1" noChangeAspect="1"/>
          </p:cNvPicPr>
          <p:nvPr>
            <p:ph idx="1"/>
          </p:nvPr>
        </p:nvPicPr>
        <p:blipFill>
          <a:blip r:embed="rId2"/>
          <a:stretch>
            <a:fillRect/>
          </a:stretch>
        </p:blipFill>
        <p:spPr>
          <a:xfrm>
            <a:off x="0" y="0"/>
            <a:ext cx="9003343" cy="6572272"/>
          </a:xfrm>
        </p:spPr>
      </p:pic>
    </p:spTree>
    <p:extLst>
      <p:ext uri="{BB962C8B-B14F-4D97-AF65-F5344CB8AC3E}">
        <p14:creationId xmlns:p14="http://schemas.microsoft.com/office/powerpoint/2010/main" xmlns="" val="3997369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640960" cy="1143000"/>
          </a:xfrm>
        </p:spPr>
        <p:txBody>
          <a:bodyPr>
            <a:noAutofit/>
          </a:bodyPr>
          <a:lstStyle/>
          <a:p>
            <a:r>
              <a:rPr lang="tr-TR" sz="3400" b="1" dirty="0" smtClean="0">
                <a:solidFill>
                  <a:srgbClr val="0070C0"/>
                </a:solidFill>
              </a:rPr>
              <a:t>TYT’de ders başına her bir netin yaklaşık değeri</a:t>
            </a:r>
            <a:endParaRPr lang="tr-TR" sz="3400" b="1" dirty="0">
              <a:solidFill>
                <a:srgbClr val="0070C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xmlns="" val="2447873234"/>
              </p:ext>
            </p:extLst>
          </p:nvPr>
        </p:nvGraphicFramePr>
        <p:xfrm>
          <a:off x="539552" y="1556794"/>
          <a:ext cx="7992888" cy="4824536"/>
        </p:xfrm>
        <a:graphic>
          <a:graphicData uri="http://schemas.openxmlformats.org/drawingml/2006/table">
            <a:tbl>
              <a:tblPr>
                <a:tableStyleId>{5C22544A-7EE6-4342-B048-85BDC9FD1C3A}</a:tableStyleId>
              </a:tblPr>
              <a:tblGrid>
                <a:gridCol w="1512168"/>
                <a:gridCol w="1378877"/>
                <a:gridCol w="1445523"/>
                <a:gridCol w="1870675"/>
                <a:gridCol w="1785645"/>
              </a:tblGrid>
              <a:tr h="1315784">
                <a:tc>
                  <a:txBody>
                    <a:bodyPr/>
                    <a:lstStyle/>
                    <a:p>
                      <a:pPr algn="l" fontAlgn="ctr"/>
                      <a:r>
                        <a:rPr lang="tr-TR" sz="2600" u="none" strike="noStrike" dirty="0">
                          <a:effectLst/>
                        </a:rPr>
                        <a:t>Der Adı </a:t>
                      </a:r>
                      <a:endParaRPr lang="tr-TR" sz="2600" b="1" i="0" u="none" strike="noStrike" dirty="0">
                        <a:solidFill>
                          <a:srgbClr val="000000"/>
                        </a:solidFill>
                        <a:effectLst/>
                        <a:latin typeface="Calibri"/>
                      </a:endParaRPr>
                    </a:p>
                  </a:txBody>
                  <a:tcPr marL="9525" marR="9525" marT="9525" marB="0" anchor="ctr"/>
                </a:tc>
                <a:tc>
                  <a:txBody>
                    <a:bodyPr/>
                    <a:lstStyle/>
                    <a:p>
                      <a:pPr algn="ctr" fontAlgn="ctr"/>
                      <a:r>
                        <a:rPr lang="tr-TR" sz="2600" u="none" strike="noStrike" dirty="0">
                          <a:effectLst/>
                        </a:rPr>
                        <a:t>TYT Soru Sayısı</a:t>
                      </a:r>
                      <a:endParaRPr lang="tr-TR" sz="2600" b="1" i="0" u="none" strike="noStrike" dirty="0">
                        <a:solidFill>
                          <a:srgbClr val="000000"/>
                        </a:solidFill>
                        <a:effectLst/>
                        <a:latin typeface="Calibri"/>
                      </a:endParaRPr>
                    </a:p>
                  </a:txBody>
                  <a:tcPr marL="9525" marR="9525" marT="9525" marB="0" anchor="ctr"/>
                </a:tc>
                <a:tc>
                  <a:txBody>
                    <a:bodyPr/>
                    <a:lstStyle/>
                    <a:p>
                      <a:pPr algn="ctr" fontAlgn="ctr"/>
                      <a:r>
                        <a:rPr lang="tr-TR" sz="2600" u="none" strike="noStrike">
                          <a:effectLst/>
                        </a:rPr>
                        <a:t>1 Net Değeri</a:t>
                      </a:r>
                      <a:endParaRPr lang="tr-TR" sz="2600" b="1" i="0" u="none" strike="noStrike">
                        <a:solidFill>
                          <a:srgbClr val="000000"/>
                        </a:solidFill>
                        <a:effectLst/>
                        <a:latin typeface="Calibri"/>
                      </a:endParaRPr>
                    </a:p>
                  </a:txBody>
                  <a:tcPr marL="9525" marR="9525" marT="9525" marB="0" anchor="ctr"/>
                </a:tc>
                <a:tc>
                  <a:txBody>
                    <a:bodyPr/>
                    <a:lstStyle/>
                    <a:p>
                      <a:pPr algn="ctr" fontAlgn="ctr"/>
                      <a:r>
                        <a:rPr lang="tr-TR" sz="2600" u="none" strike="noStrike">
                          <a:effectLst/>
                        </a:rPr>
                        <a:t>Toplam Puan Katkısı</a:t>
                      </a:r>
                      <a:endParaRPr lang="tr-TR" sz="2600" b="1" i="0" u="none" strike="noStrike">
                        <a:solidFill>
                          <a:srgbClr val="000000"/>
                        </a:solidFill>
                        <a:effectLst/>
                        <a:latin typeface="Calibri"/>
                      </a:endParaRPr>
                    </a:p>
                  </a:txBody>
                  <a:tcPr marL="9525" marR="9525" marT="9525" marB="0" anchor="ctr"/>
                </a:tc>
                <a:tc>
                  <a:txBody>
                    <a:bodyPr/>
                    <a:lstStyle/>
                    <a:p>
                      <a:pPr algn="ctr" fontAlgn="ctr"/>
                      <a:r>
                        <a:rPr lang="tr-TR" sz="2600" u="none" strike="noStrike">
                          <a:effectLst/>
                        </a:rPr>
                        <a:t>TYT Test Ağırlıkları</a:t>
                      </a:r>
                      <a:endParaRPr lang="tr-TR" sz="2600" b="1" i="0" u="none" strike="noStrike">
                        <a:solidFill>
                          <a:srgbClr val="000000"/>
                        </a:solidFill>
                        <a:effectLst/>
                        <a:latin typeface="Calibri"/>
                      </a:endParaRPr>
                    </a:p>
                  </a:txBody>
                  <a:tcPr marL="9525" marR="9525" marT="9525" marB="0" anchor="ctr"/>
                </a:tc>
              </a:tr>
              <a:tr h="877188">
                <a:tc>
                  <a:txBody>
                    <a:bodyPr/>
                    <a:lstStyle/>
                    <a:p>
                      <a:pPr algn="l" fontAlgn="ctr"/>
                      <a:r>
                        <a:rPr lang="tr-TR" sz="2600" u="none" strike="noStrike">
                          <a:solidFill>
                            <a:srgbClr val="C00000"/>
                          </a:solidFill>
                          <a:effectLst/>
                        </a:rPr>
                        <a:t>Türkçe Testi </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dirty="0">
                          <a:solidFill>
                            <a:srgbClr val="C00000"/>
                          </a:solidFill>
                          <a:effectLst/>
                        </a:rPr>
                        <a:t>40</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b="1" u="none" strike="noStrike" dirty="0">
                          <a:solidFill>
                            <a:srgbClr val="C00000"/>
                          </a:solidFill>
                          <a:effectLst/>
                        </a:rPr>
                        <a:t>3,3</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a:solidFill>
                            <a:srgbClr val="C00000"/>
                          </a:solidFill>
                          <a:effectLst/>
                        </a:rPr>
                        <a:t>132</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dirty="0" smtClean="0">
                          <a:solidFill>
                            <a:srgbClr val="C00000"/>
                          </a:solidFill>
                          <a:effectLst/>
                        </a:rPr>
                        <a:t>% 33</a:t>
                      </a:r>
                      <a:endParaRPr lang="tr-TR" sz="2600" b="1" i="0" u="none" strike="noStrike" dirty="0">
                        <a:solidFill>
                          <a:srgbClr val="C00000"/>
                        </a:solidFill>
                        <a:effectLst/>
                        <a:latin typeface="Calibri"/>
                      </a:endParaRPr>
                    </a:p>
                  </a:txBody>
                  <a:tcPr marL="9525" marR="9525" marT="9525" marB="0" anchor="ctr"/>
                </a:tc>
              </a:tr>
              <a:tr h="877188">
                <a:tc>
                  <a:txBody>
                    <a:bodyPr/>
                    <a:lstStyle/>
                    <a:p>
                      <a:pPr algn="l" fontAlgn="ctr"/>
                      <a:r>
                        <a:rPr lang="tr-TR" sz="2600" u="none" strike="noStrike">
                          <a:solidFill>
                            <a:srgbClr val="C00000"/>
                          </a:solidFill>
                          <a:effectLst/>
                        </a:rPr>
                        <a:t>Matematik Testi </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dirty="0">
                          <a:solidFill>
                            <a:srgbClr val="C00000"/>
                          </a:solidFill>
                          <a:effectLst/>
                        </a:rPr>
                        <a:t>40</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b="1" u="none" strike="noStrike" dirty="0">
                          <a:solidFill>
                            <a:srgbClr val="C00000"/>
                          </a:solidFill>
                          <a:effectLst/>
                        </a:rPr>
                        <a:t>3,3</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a:solidFill>
                            <a:srgbClr val="C00000"/>
                          </a:solidFill>
                          <a:effectLst/>
                        </a:rPr>
                        <a:t>132</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dirty="0" smtClean="0">
                          <a:solidFill>
                            <a:srgbClr val="C00000"/>
                          </a:solidFill>
                          <a:effectLst/>
                        </a:rPr>
                        <a:t>% 33</a:t>
                      </a:r>
                      <a:endParaRPr lang="tr-TR" sz="2600" b="1" i="0" u="none" strike="noStrike" dirty="0">
                        <a:solidFill>
                          <a:srgbClr val="C00000"/>
                        </a:solidFill>
                        <a:effectLst/>
                        <a:latin typeface="Calibri"/>
                      </a:endParaRPr>
                    </a:p>
                  </a:txBody>
                  <a:tcPr marL="9525" marR="9525" marT="9525" marB="0" anchor="ctr"/>
                </a:tc>
              </a:tr>
              <a:tr h="877188">
                <a:tc>
                  <a:txBody>
                    <a:bodyPr/>
                    <a:lstStyle/>
                    <a:p>
                      <a:pPr algn="l" fontAlgn="ctr"/>
                      <a:r>
                        <a:rPr lang="tr-TR" sz="2600" u="none" strike="noStrike">
                          <a:solidFill>
                            <a:srgbClr val="C00000"/>
                          </a:solidFill>
                          <a:effectLst/>
                        </a:rPr>
                        <a:t>Sosyal Bil. Testi </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a:solidFill>
                            <a:srgbClr val="C00000"/>
                          </a:solidFill>
                          <a:effectLst/>
                        </a:rPr>
                        <a:t>20</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b="1" u="none" strike="noStrike" dirty="0">
                          <a:solidFill>
                            <a:srgbClr val="C00000"/>
                          </a:solidFill>
                          <a:effectLst/>
                        </a:rPr>
                        <a:t>3,4</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a:solidFill>
                            <a:srgbClr val="C00000"/>
                          </a:solidFill>
                          <a:effectLst/>
                        </a:rPr>
                        <a:t>68</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smtClean="0">
                          <a:solidFill>
                            <a:srgbClr val="C00000"/>
                          </a:solidFill>
                          <a:effectLst/>
                        </a:rPr>
                        <a:t>% 17</a:t>
                      </a:r>
                      <a:endParaRPr lang="tr-TR" sz="2600" b="1" i="0" u="none" strike="noStrike" dirty="0">
                        <a:solidFill>
                          <a:srgbClr val="C00000"/>
                        </a:solidFill>
                        <a:effectLst/>
                        <a:latin typeface="Calibri"/>
                      </a:endParaRPr>
                    </a:p>
                  </a:txBody>
                  <a:tcPr marL="9525" marR="9525" marT="9525" marB="0" anchor="ctr"/>
                </a:tc>
              </a:tr>
              <a:tr h="877188">
                <a:tc>
                  <a:txBody>
                    <a:bodyPr/>
                    <a:lstStyle/>
                    <a:p>
                      <a:pPr algn="l" fontAlgn="ctr"/>
                      <a:r>
                        <a:rPr lang="tr-TR" sz="2600" u="none" strike="noStrike">
                          <a:solidFill>
                            <a:srgbClr val="C00000"/>
                          </a:solidFill>
                          <a:effectLst/>
                        </a:rPr>
                        <a:t>Fen Bil. Testi</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a:solidFill>
                            <a:srgbClr val="C00000"/>
                          </a:solidFill>
                          <a:effectLst/>
                        </a:rPr>
                        <a:t>20</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b="1" u="none" strike="noStrike" dirty="0">
                          <a:solidFill>
                            <a:srgbClr val="C00000"/>
                          </a:solidFill>
                          <a:effectLst/>
                        </a:rPr>
                        <a:t>3,4</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a:solidFill>
                            <a:srgbClr val="C00000"/>
                          </a:solidFill>
                          <a:effectLst/>
                        </a:rPr>
                        <a:t>68</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smtClean="0">
                          <a:solidFill>
                            <a:srgbClr val="C00000"/>
                          </a:solidFill>
                          <a:effectLst/>
                        </a:rPr>
                        <a:t>% 17</a:t>
                      </a:r>
                      <a:endParaRPr lang="tr-TR" sz="2600" b="1" i="0" u="none" strike="noStrike" dirty="0">
                        <a:solidFill>
                          <a:srgbClr val="C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xmlns="" val="2871234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008112"/>
          </a:xfrm>
        </p:spPr>
        <p:txBody>
          <a:bodyPr>
            <a:normAutofit/>
          </a:bodyPr>
          <a:lstStyle/>
          <a:p>
            <a:r>
              <a:rPr lang="tr-TR" sz="3600" b="1" dirty="0" smtClean="0">
                <a:solidFill>
                  <a:srgbClr val="C00000"/>
                </a:solidFill>
              </a:rPr>
              <a:t>YKS SINAVLARI:</a:t>
            </a:r>
            <a:endParaRPr lang="tr-TR" sz="3600" b="1" dirty="0">
              <a:solidFill>
                <a:srgbClr val="C00000"/>
              </a:solidFill>
            </a:endParaRPr>
          </a:p>
        </p:txBody>
      </p:sp>
      <p:sp>
        <p:nvSpPr>
          <p:cNvPr id="3" name="İçerik Yer Tutucusu 2"/>
          <p:cNvSpPr>
            <a:spLocks noGrp="1"/>
          </p:cNvSpPr>
          <p:nvPr>
            <p:ph idx="1"/>
          </p:nvPr>
        </p:nvSpPr>
        <p:spPr>
          <a:xfrm>
            <a:off x="179512" y="1268760"/>
            <a:ext cx="8784976" cy="4968552"/>
          </a:xfrm>
        </p:spPr>
        <p:txBody>
          <a:bodyPr>
            <a:normAutofit/>
          </a:bodyPr>
          <a:lstStyle/>
          <a:p>
            <a:pPr marL="0" indent="0">
              <a:buNone/>
            </a:pPr>
            <a:r>
              <a:rPr lang="tr-TR" sz="2800" dirty="0" smtClean="0"/>
              <a:t>  </a:t>
            </a:r>
            <a:endParaRPr lang="tr-TR" sz="2400" dirty="0" smtClean="0"/>
          </a:p>
          <a:p>
            <a:r>
              <a:rPr lang="tr-TR" sz="3600" dirty="0" smtClean="0"/>
              <a:t>BİRİNCİ AŞAMA: </a:t>
            </a:r>
            <a:r>
              <a:rPr lang="tr-TR" sz="3600" b="1" dirty="0" smtClean="0">
                <a:solidFill>
                  <a:srgbClr val="C00000"/>
                </a:solidFill>
              </a:rPr>
              <a:t>TEMEL YETENEK TESTİ </a:t>
            </a:r>
            <a:r>
              <a:rPr lang="tr-TR" sz="3600" b="1" dirty="0" smtClean="0">
                <a:solidFill>
                  <a:srgbClr val="0070C0"/>
                </a:solidFill>
              </a:rPr>
              <a:t>(TYT)</a:t>
            </a:r>
          </a:p>
          <a:p>
            <a:endParaRPr lang="tr-TR" sz="3600" dirty="0"/>
          </a:p>
          <a:p>
            <a:r>
              <a:rPr lang="tr-TR" sz="3600" dirty="0" smtClean="0"/>
              <a:t>İKİNCİ AŞAMA: </a:t>
            </a:r>
            <a:r>
              <a:rPr lang="tr-TR" sz="3600" b="1" dirty="0" smtClean="0">
                <a:solidFill>
                  <a:srgbClr val="C00000"/>
                </a:solidFill>
              </a:rPr>
              <a:t>ALAN YETERLİKİK TESTİ </a:t>
            </a:r>
            <a:r>
              <a:rPr lang="tr-TR" sz="3600" b="1" dirty="0" smtClean="0">
                <a:solidFill>
                  <a:srgbClr val="002060"/>
                </a:solidFill>
              </a:rPr>
              <a:t>(AYT) ve YABANCI DİL TESTİ (YDT) </a:t>
            </a:r>
          </a:p>
          <a:p>
            <a:pPr marL="0" indent="0">
              <a:buNone/>
            </a:pPr>
            <a:endParaRPr lang="tr-TR" sz="2600" b="1" dirty="0" smtClean="0">
              <a:solidFill>
                <a:schemeClr val="tx1">
                  <a:lumMod val="75000"/>
                  <a:lumOff val="25000"/>
                </a:schemeClr>
              </a:solidFill>
            </a:endParaRPr>
          </a:p>
          <a:p>
            <a:pPr marL="0" indent="0">
              <a:buNone/>
            </a:pPr>
            <a:endParaRPr lang="tr-TR" sz="2600" b="1" dirty="0">
              <a:solidFill>
                <a:schemeClr val="tx1">
                  <a:lumMod val="75000"/>
                  <a:lumOff val="25000"/>
                </a:schemeClr>
              </a:solidFill>
            </a:endParaRPr>
          </a:p>
          <a:p>
            <a:pPr marL="0" indent="0">
              <a:buNone/>
            </a:pPr>
            <a:endParaRPr lang="tr-TR" sz="2800" b="1" dirty="0">
              <a:solidFill>
                <a:schemeClr val="tx1">
                  <a:lumMod val="75000"/>
                  <a:lumOff val="25000"/>
                </a:schemeClr>
              </a:solidFill>
            </a:endParaRPr>
          </a:p>
        </p:txBody>
      </p:sp>
    </p:spTree>
    <p:extLst>
      <p:ext uri="{BB962C8B-B14F-4D97-AF65-F5344CB8AC3E}">
        <p14:creationId xmlns:p14="http://schemas.microsoft.com/office/powerpoint/2010/main" xmlns="" val="3313425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500034" y="500042"/>
            <a:ext cx="8229600" cy="1143000"/>
          </a:xfrm>
        </p:spPr>
        <p:txBody>
          <a:bodyPr>
            <a:normAutofit/>
          </a:bodyPr>
          <a:lstStyle/>
          <a:p>
            <a:r>
              <a:rPr lang="tr-TR" sz="3200" dirty="0" smtClean="0"/>
              <a:t>TYT SONUÇLARI NERELERDE KULLANILICAK</a:t>
            </a:r>
            <a:endParaRPr lang="tr-TR" sz="3200" dirty="0"/>
          </a:p>
        </p:txBody>
      </p:sp>
      <p:sp>
        <p:nvSpPr>
          <p:cNvPr id="3" name="İçerik Yer Tutucusu 2"/>
          <p:cNvSpPr>
            <a:spLocks noGrp="1"/>
          </p:cNvSpPr>
          <p:nvPr>
            <p:ph idx="1"/>
          </p:nvPr>
        </p:nvSpPr>
        <p:spPr>
          <a:xfrm>
            <a:off x="251520" y="1628800"/>
            <a:ext cx="8784976" cy="4968552"/>
          </a:xfrm>
        </p:spPr>
        <p:txBody>
          <a:bodyPr>
            <a:normAutofit/>
          </a:bodyPr>
          <a:lstStyle/>
          <a:p>
            <a:pPr marL="0" indent="0">
              <a:buNone/>
            </a:pPr>
            <a:r>
              <a:rPr lang="tr-TR" sz="2400" b="1" dirty="0" smtClean="0">
                <a:solidFill>
                  <a:srgbClr val="C00000"/>
                </a:solidFill>
              </a:rPr>
              <a:t>TYT’DE </a:t>
            </a:r>
            <a:r>
              <a:rPr lang="tr-TR" sz="2400" b="1" dirty="0">
                <a:solidFill>
                  <a:srgbClr val="C00000"/>
                </a:solidFill>
              </a:rPr>
              <a:t>150 HAM PUANIN ÜSTÜ: </a:t>
            </a:r>
          </a:p>
          <a:p>
            <a:pPr marL="0" indent="0">
              <a:buNone/>
            </a:pPr>
            <a:endParaRPr lang="tr-TR" sz="2400" b="1" dirty="0" smtClean="0">
              <a:solidFill>
                <a:srgbClr val="C00000"/>
              </a:solidFill>
            </a:endParaRPr>
          </a:p>
          <a:p>
            <a:pPr marL="0" indent="0">
              <a:buNone/>
            </a:pPr>
            <a:r>
              <a:rPr lang="tr-TR" sz="2600" dirty="0"/>
              <a:t> </a:t>
            </a:r>
            <a:r>
              <a:rPr lang="tr-TR" sz="2600" dirty="0" smtClean="0"/>
              <a:t>   * Önlisans programların (Örgün Açıköğretim)  tercihinde,</a:t>
            </a:r>
          </a:p>
          <a:p>
            <a:pPr marL="0" indent="0">
              <a:buNone/>
            </a:pPr>
            <a:endParaRPr lang="tr-TR" sz="2600" dirty="0" smtClean="0"/>
          </a:p>
          <a:p>
            <a:pPr marL="0" indent="0">
              <a:buNone/>
            </a:pPr>
            <a:r>
              <a:rPr lang="tr-TR" sz="2600" dirty="0"/>
              <a:t> </a:t>
            </a:r>
            <a:r>
              <a:rPr lang="tr-TR" sz="2600" dirty="0" smtClean="0"/>
              <a:t>  * Özel yetenek sınavlarına ön başvuruda, </a:t>
            </a:r>
          </a:p>
          <a:p>
            <a:pPr marL="0" indent="0">
              <a:buNone/>
            </a:pPr>
            <a:endParaRPr lang="tr-TR" sz="2600" dirty="0" smtClean="0"/>
          </a:p>
          <a:p>
            <a:pPr marL="0" indent="0">
              <a:buNone/>
            </a:pPr>
            <a:r>
              <a:rPr lang="tr-TR" sz="2600" dirty="0"/>
              <a:t> </a:t>
            </a:r>
            <a:r>
              <a:rPr lang="tr-TR" sz="2600" dirty="0" smtClean="0"/>
              <a:t>  * İkinci aşama Alan Yeterlilik Sınavında puan hesaplanma  hakkı verir. </a:t>
            </a:r>
          </a:p>
          <a:p>
            <a:pPr marL="0" indent="0">
              <a:buNone/>
            </a:pPr>
            <a:endParaRPr lang="tr-TR" sz="2400" dirty="0"/>
          </a:p>
          <a:p>
            <a:pPr marL="0" indent="0">
              <a:buNone/>
            </a:pPr>
            <a:r>
              <a:rPr lang="tr-TR" sz="2400" dirty="0" smtClean="0"/>
              <a:t>   </a:t>
            </a:r>
          </a:p>
        </p:txBody>
      </p:sp>
    </p:spTree>
    <p:extLst>
      <p:ext uri="{BB962C8B-B14F-4D97-AF65-F5344CB8AC3E}">
        <p14:creationId xmlns:p14="http://schemas.microsoft.com/office/powerpoint/2010/main" xmlns="" val="2380586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solidFill>
                  <a:srgbClr val="C00000"/>
                </a:solidFill>
              </a:rPr>
              <a:t>TYT PUANI İLE ASKER ve POLİS MESLEK YÜKSEKOKULU ÖN BAŞVURULARI</a:t>
            </a:r>
            <a:endParaRPr lang="tr-TR" sz="3200" b="1" dirty="0">
              <a:solidFill>
                <a:srgbClr val="C00000"/>
              </a:solidFill>
            </a:endParaRPr>
          </a:p>
        </p:txBody>
      </p:sp>
      <p:sp>
        <p:nvSpPr>
          <p:cNvPr id="3" name="İçerik Yer Tutucusu 2"/>
          <p:cNvSpPr>
            <a:spLocks noGrp="1"/>
          </p:cNvSpPr>
          <p:nvPr>
            <p:ph idx="1"/>
          </p:nvPr>
        </p:nvSpPr>
        <p:spPr>
          <a:xfrm>
            <a:off x="395536" y="1772816"/>
            <a:ext cx="8229600" cy="4525963"/>
          </a:xfrm>
        </p:spPr>
        <p:txBody>
          <a:bodyPr>
            <a:normAutofit lnSpcReduction="10000"/>
          </a:bodyPr>
          <a:lstStyle/>
          <a:p>
            <a:pPr>
              <a:buFont typeface="Arial" charset="0"/>
              <a:buChar char="•"/>
            </a:pPr>
            <a:r>
              <a:rPr lang="tr-TR" sz="2600" dirty="0" smtClean="0"/>
              <a:t>Astsubay </a:t>
            </a:r>
            <a:r>
              <a:rPr lang="tr-TR" sz="2600" dirty="0"/>
              <a:t>Meslek </a:t>
            </a:r>
            <a:r>
              <a:rPr lang="tr-TR" sz="2600" dirty="0" smtClean="0"/>
              <a:t>Yüksekokulu seçim aşamasında kullanılacaktır. </a:t>
            </a:r>
          </a:p>
          <a:p>
            <a:pPr>
              <a:buFont typeface="Arial" charset="0"/>
              <a:buChar char="•"/>
            </a:pPr>
            <a:endParaRPr lang="tr-TR" sz="2600" dirty="0" smtClean="0"/>
          </a:p>
          <a:p>
            <a:pPr>
              <a:buFont typeface="Arial" charset="0"/>
              <a:buChar char="•"/>
            </a:pPr>
            <a:r>
              <a:rPr lang="tr-TR" sz="2600" b="1" dirty="0" smtClean="0">
                <a:solidFill>
                  <a:srgbClr val="FF0000"/>
                </a:solidFill>
              </a:rPr>
              <a:t>***Subaylık ve Astsubaylık ön başvuruları için adayların  Askeri Öğrenci Aday Belirleme Sınavını AÖABS takip etmeleri gerekmektedir. ***</a:t>
            </a:r>
          </a:p>
          <a:p>
            <a:pPr>
              <a:buFont typeface="Arial" charset="0"/>
              <a:buChar char="•"/>
            </a:pPr>
            <a:endParaRPr lang="tr-TR" sz="2400" dirty="0"/>
          </a:p>
          <a:p>
            <a:r>
              <a:rPr lang="tr-TR" sz="2600" dirty="0"/>
              <a:t> </a:t>
            </a:r>
            <a:r>
              <a:rPr lang="tr-TR" sz="2600" dirty="0" smtClean="0"/>
              <a:t>Polis </a:t>
            </a:r>
            <a:r>
              <a:rPr lang="tr-TR" sz="2600" dirty="0"/>
              <a:t>Meslek </a:t>
            </a:r>
            <a:r>
              <a:rPr lang="tr-TR" sz="2600" dirty="0" smtClean="0"/>
              <a:t>Yüksekokulu ön </a:t>
            </a:r>
            <a:r>
              <a:rPr lang="tr-TR" sz="2600" dirty="0"/>
              <a:t>başvurusunda </a:t>
            </a:r>
            <a:r>
              <a:rPr lang="tr-TR" sz="2600" dirty="0" smtClean="0"/>
              <a:t>kullanılacaktır. Bu okulun başvurusunda muhtemelen </a:t>
            </a:r>
            <a:r>
              <a:rPr lang="tr-TR" sz="2600" dirty="0"/>
              <a:t>250-280 </a:t>
            </a:r>
            <a:r>
              <a:rPr lang="tr-TR" sz="2600" dirty="0" smtClean="0"/>
              <a:t>aralığında bir ham puan istenecektir.                    (2018 başvurusunda 260  ham TYT puanı istenmiştir)</a:t>
            </a:r>
            <a:endParaRPr lang="tr-TR" sz="2600" dirty="0"/>
          </a:p>
          <a:p>
            <a:endParaRPr lang="tr-TR" sz="2400" dirty="0"/>
          </a:p>
        </p:txBody>
      </p:sp>
    </p:spTree>
    <p:extLst>
      <p:ext uri="{BB962C8B-B14F-4D97-AF65-F5344CB8AC3E}">
        <p14:creationId xmlns:p14="http://schemas.microsoft.com/office/powerpoint/2010/main" xmlns="" val="3456643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ÖNEMLİ</a:t>
            </a:r>
            <a:r>
              <a:rPr lang="tr-TR" sz="3200" dirty="0" smtClean="0"/>
              <a:t> </a:t>
            </a:r>
            <a:r>
              <a:rPr lang="tr-TR" sz="3200" b="1" dirty="0" smtClean="0"/>
              <a:t>DEĞİŞİKLİK</a:t>
            </a:r>
            <a:r>
              <a:rPr lang="tr-TR" dirty="0" smtClean="0"/>
              <a:t>: </a:t>
            </a:r>
            <a:endParaRPr lang="tr-TR" dirty="0"/>
          </a:p>
        </p:txBody>
      </p:sp>
      <p:sp>
        <p:nvSpPr>
          <p:cNvPr id="3" name="İçerik Yer Tutucusu 2"/>
          <p:cNvSpPr>
            <a:spLocks noGrp="1"/>
          </p:cNvSpPr>
          <p:nvPr>
            <p:ph idx="1"/>
          </p:nvPr>
        </p:nvSpPr>
        <p:spPr>
          <a:xfrm>
            <a:off x="457200" y="1772816"/>
            <a:ext cx="8229600" cy="4353347"/>
          </a:xfrm>
        </p:spPr>
        <p:txBody>
          <a:bodyPr>
            <a:normAutofit/>
          </a:bodyPr>
          <a:lstStyle/>
          <a:p>
            <a:endParaRPr lang="tr-TR" sz="2400" b="1" dirty="0" smtClean="0">
              <a:solidFill>
                <a:srgbClr val="C00000"/>
              </a:solidFill>
            </a:endParaRPr>
          </a:p>
          <a:p>
            <a:r>
              <a:rPr lang="tr-TR" sz="2400" b="1" dirty="0" smtClean="0">
                <a:solidFill>
                  <a:srgbClr val="C00000"/>
                </a:solidFill>
              </a:rPr>
              <a:t>KESİNLİKLE TYT (İLK AŞAMA) PUANI İLE 4 YILLIK YÜKSEKOKULLARA YANİ LİSANS PROGRAMLARINA ÖĞRENCİ ALIMI YAPILMAYACAKTIR.</a:t>
            </a:r>
          </a:p>
          <a:p>
            <a:endParaRPr lang="tr-TR" sz="2400" b="1" dirty="0" smtClean="0">
              <a:solidFill>
                <a:srgbClr val="C00000"/>
              </a:solidFill>
            </a:endParaRPr>
          </a:p>
          <a:p>
            <a:r>
              <a:rPr lang="tr-TR" sz="2400" b="1" dirty="0" smtClean="0">
                <a:solidFill>
                  <a:srgbClr val="C00000"/>
                </a:solidFill>
              </a:rPr>
              <a:t>YÜKSEKOKUL (4 YILLIK)  KAZANMA HEDEFİ OLAN ADAYLARIN İKİNCİ AŞAMA AYT’YE GİRMELERİ VE BU YÜKSEKOKULLAR İÇİN GEREKLİ OLAN PUANLARI ALMALARI GEREKMEKTEDİR.</a:t>
            </a:r>
            <a:endParaRPr lang="tr-TR" sz="2400" b="1" dirty="0">
              <a:solidFill>
                <a:srgbClr val="C00000"/>
              </a:solidFill>
            </a:endParaRPr>
          </a:p>
        </p:txBody>
      </p:sp>
    </p:spTree>
    <p:extLst>
      <p:ext uri="{BB962C8B-B14F-4D97-AF65-F5344CB8AC3E}">
        <p14:creationId xmlns:p14="http://schemas.microsoft.com/office/powerpoint/2010/main" xmlns="" val="2015690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980728"/>
            <a:ext cx="8229600" cy="1512168"/>
          </a:xfrm>
        </p:spPr>
        <p:txBody>
          <a:bodyPr>
            <a:normAutofit fontScale="90000"/>
          </a:bodyPr>
          <a:lstStyle/>
          <a:p>
            <a:r>
              <a:rPr lang="tr-TR" b="1" dirty="0" smtClean="0">
                <a:solidFill>
                  <a:srgbClr val="0070C0"/>
                </a:solidFill>
              </a:rPr>
              <a:t>YKS’DE İKİNCİ AŞAMA SINAVLARI:</a:t>
            </a:r>
            <a:endParaRPr lang="tr-TR" b="1" dirty="0">
              <a:solidFill>
                <a:srgbClr val="0070C0"/>
              </a:solidFill>
            </a:endParaRPr>
          </a:p>
        </p:txBody>
      </p:sp>
      <p:sp>
        <p:nvSpPr>
          <p:cNvPr id="3" name="İçerik Yer Tutucusu 2"/>
          <p:cNvSpPr>
            <a:spLocks noGrp="1"/>
          </p:cNvSpPr>
          <p:nvPr>
            <p:ph idx="1"/>
          </p:nvPr>
        </p:nvSpPr>
        <p:spPr>
          <a:xfrm>
            <a:off x="457200" y="2204864"/>
            <a:ext cx="8229600" cy="3921299"/>
          </a:xfrm>
        </p:spPr>
        <p:txBody>
          <a:bodyPr>
            <a:normAutofit/>
          </a:bodyPr>
          <a:lstStyle/>
          <a:p>
            <a:pPr marL="0" indent="0" algn="ctr">
              <a:buNone/>
            </a:pPr>
            <a:endParaRPr lang="tr-TR" sz="4000" b="1" dirty="0" smtClean="0">
              <a:solidFill>
                <a:srgbClr val="C00000"/>
              </a:solidFill>
            </a:endParaRPr>
          </a:p>
          <a:p>
            <a:pPr marL="0" indent="0" algn="ctr">
              <a:buNone/>
            </a:pPr>
            <a:r>
              <a:rPr lang="tr-TR" sz="4000" b="1" dirty="0" smtClean="0">
                <a:solidFill>
                  <a:srgbClr val="C00000"/>
                </a:solidFill>
              </a:rPr>
              <a:t>ALAN YETERLİLİK TESTİ (AYT) </a:t>
            </a:r>
          </a:p>
          <a:p>
            <a:pPr marL="0" indent="0" algn="ctr">
              <a:buNone/>
            </a:pPr>
            <a:endParaRPr lang="tr-TR" sz="4000" b="1" dirty="0" smtClean="0">
              <a:solidFill>
                <a:srgbClr val="C00000"/>
              </a:solidFill>
            </a:endParaRPr>
          </a:p>
          <a:p>
            <a:pPr marL="0" indent="0" algn="ctr">
              <a:buNone/>
            </a:pPr>
            <a:r>
              <a:rPr lang="tr-TR" sz="4000" b="1" dirty="0" smtClean="0">
                <a:solidFill>
                  <a:srgbClr val="C00000"/>
                </a:solidFill>
              </a:rPr>
              <a:t>ve YABANCI DİL TESTİ (YDT)</a:t>
            </a:r>
            <a:endParaRPr lang="tr-TR" sz="4000" b="1" dirty="0">
              <a:solidFill>
                <a:srgbClr val="C00000"/>
              </a:solidFill>
            </a:endParaRPr>
          </a:p>
          <a:p>
            <a:pPr marL="0" indent="0" algn="ctr">
              <a:buNone/>
            </a:pPr>
            <a:endParaRPr lang="tr-TR" sz="4000" b="1" dirty="0">
              <a:solidFill>
                <a:schemeClr val="accent2">
                  <a:lumMod val="50000"/>
                </a:schemeClr>
              </a:solidFill>
            </a:endParaRPr>
          </a:p>
        </p:txBody>
      </p:sp>
    </p:spTree>
    <p:extLst>
      <p:ext uri="{BB962C8B-B14F-4D97-AF65-F5344CB8AC3E}">
        <p14:creationId xmlns:p14="http://schemas.microsoft.com/office/powerpoint/2010/main" xmlns="" val="2247205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solidFill>
                  <a:srgbClr val="0070C0"/>
                </a:solidFill>
              </a:rPr>
              <a:t>İKİNCİ AŞAMA AYT’YE GİRİŞ</a:t>
            </a:r>
            <a:endParaRPr lang="tr-TR" sz="3200" b="1" dirty="0">
              <a:solidFill>
                <a:srgbClr val="0070C0"/>
              </a:solidFill>
            </a:endParaRPr>
          </a:p>
        </p:txBody>
      </p:sp>
      <p:sp>
        <p:nvSpPr>
          <p:cNvPr id="3" name="İçerik Yer Tutucusu 2"/>
          <p:cNvSpPr>
            <a:spLocks noGrp="1"/>
          </p:cNvSpPr>
          <p:nvPr>
            <p:ph idx="1"/>
          </p:nvPr>
        </p:nvSpPr>
        <p:spPr>
          <a:xfrm>
            <a:off x="457200" y="1268760"/>
            <a:ext cx="8363272" cy="4857403"/>
          </a:xfrm>
        </p:spPr>
        <p:txBody>
          <a:bodyPr>
            <a:normAutofit/>
          </a:bodyPr>
          <a:lstStyle/>
          <a:p>
            <a:pPr marL="0" indent="0" algn="ctr">
              <a:lnSpc>
                <a:spcPct val="150000"/>
              </a:lnSpc>
              <a:buNone/>
            </a:pPr>
            <a:r>
              <a:rPr lang="tr-TR" sz="1800" dirty="0" smtClean="0"/>
              <a:t>    </a:t>
            </a:r>
          </a:p>
          <a:p>
            <a:pPr>
              <a:lnSpc>
                <a:spcPct val="150000"/>
              </a:lnSpc>
            </a:pPr>
            <a:r>
              <a:rPr lang="tr-TR" sz="2400" dirty="0" smtClean="0"/>
              <a:t>ADAY TYT PUANINI BİLMEDEN AYT’YE GİRECEKTİR. </a:t>
            </a:r>
          </a:p>
          <a:p>
            <a:pPr>
              <a:lnSpc>
                <a:spcPct val="150000"/>
              </a:lnSpc>
            </a:pPr>
            <a:endParaRPr lang="tr-TR" sz="2400" b="1" dirty="0">
              <a:solidFill>
                <a:srgbClr val="FF0000"/>
              </a:solidFill>
            </a:endParaRPr>
          </a:p>
          <a:p>
            <a:pPr>
              <a:lnSpc>
                <a:spcPct val="150000"/>
              </a:lnSpc>
            </a:pPr>
            <a:r>
              <a:rPr lang="tr-TR" sz="2400" b="1" dirty="0" smtClean="0">
                <a:solidFill>
                  <a:srgbClr val="FF0000"/>
                </a:solidFill>
              </a:rPr>
              <a:t>Not: Aday TYT’den 150 puanı geçememiş ise AYT’ye girmiş olsa bile AYT puanı hesaplanmayacaktır.</a:t>
            </a:r>
          </a:p>
          <a:p>
            <a:pPr>
              <a:lnSpc>
                <a:spcPct val="150000"/>
              </a:lnSpc>
            </a:pPr>
            <a:endParaRPr lang="tr-TR" sz="2400" b="1" dirty="0" smtClean="0">
              <a:solidFill>
                <a:srgbClr val="FF0000"/>
              </a:solidFill>
            </a:endParaRPr>
          </a:p>
          <a:p>
            <a:pPr>
              <a:lnSpc>
                <a:spcPct val="150000"/>
              </a:lnSpc>
            </a:pPr>
            <a:endParaRPr lang="tr-TR" sz="1800" dirty="0"/>
          </a:p>
        </p:txBody>
      </p:sp>
    </p:spTree>
    <p:extLst>
      <p:ext uri="{BB962C8B-B14F-4D97-AF65-F5344CB8AC3E}">
        <p14:creationId xmlns:p14="http://schemas.microsoft.com/office/powerpoint/2010/main" xmlns="" val="2613120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642910" y="357166"/>
            <a:ext cx="8229600" cy="1143000"/>
          </a:xfrm>
        </p:spPr>
        <p:txBody>
          <a:bodyPr>
            <a:normAutofit/>
          </a:bodyPr>
          <a:lstStyle/>
          <a:p>
            <a:r>
              <a:rPr lang="tr-TR" sz="2800" b="1" dirty="0" smtClean="0">
                <a:solidFill>
                  <a:srgbClr val="C00000"/>
                </a:solidFill>
              </a:rPr>
              <a:t>AYT ve YDT UYGULANIŞI  </a:t>
            </a:r>
            <a:endParaRPr lang="tr-TR" sz="3200" b="1" dirty="0">
              <a:solidFill>
                <a:srgbClr val="C00000"/>
              </a:solidFill>
            </a:endParaRPr>
          </a:p>
        </p:txBody>
      </p:sp>
      <p:sp>
        <p:nvSpPr>
          <p:cNvPr id="3" name="İçerik Yer Tutucusu 2"/>
          <p:cNvSpPr>
            <a:spLocks noGrp="1"/>
          </p:cNvSpPr>
          <p:nvPr>
            <p:ph idx="1"/>
          </p:nvPr>
        </p:nvSpPr>
        <p:spPr>
          <a:xfrm>
            <a:off x="214282" y="2000240"/>
            <a:ext cx="8535892" cy="4516554"/>
          </a:xfrm>
        </p:spPr>
        <p:txBody>
          <a:bodyPr>
            <a:normAutofit/>
          </a:bodyPr>
          <a:lstStyle/>
          <a:p>
            <a:r>
              <a:rPr lang="tr-TR" sz="2800" dirty="0" smtClean="0"/>
              <a:t>AYT 16 Haziran pazar sabahı 10:15</a:t>
            </a:r>
          </a:p>
          <a:p>
            <a:pPr marL="0" indent="0">
              <a:buNone/>
            </a:pPr>
            <a:r>
              <a:rPr lang="tr-TR" sz="2800" dirty="0" smtClean="0"/>
              <a:t>      YDT öğleden sonra 15:45</a:t>
            </a:r>
          </a:p>
          <a:p>
            <a:r>
              <a:rPr lang="tr-TR" sz="2800" dirty="0" smtClean="0"/>
              <a:t>TYT’de 150 ve üstü ham puan alan adaylar 2. aşama sınavında (AYT) puan hesaplama hakkına sahip olacaklardır. </a:t>
            </a:r>
          </a:p>
          <a:p>
            <a:r>
              <a:rPr lang="tr-TR" sz="2800" dirty="0" smtClean="0"/>
              <a:t>AYT 180 ham puanı geçen aday, geçtiği puan türünde merkezi tercih hakkına sahip olacaktır.</a:t>
            </a:r>
          </a:p>
        </p:txBody>
      </p:sp>
    </p:spTree>
    <p:extLst>
      <p:ext uri="{BB962C8B-B14F-4D97-AF65-F5344CB8AC3E}">
        <p14:creationId xmlns:p14="http://schemas.microsoft.com/office/powerpoint/2010/main" xmlns="" val="3116347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60648"/>
            <a:ext cx="8712968" cy="1228998"/>
          </a:xfrm>
        </p:spPr>
        <p:txBody>
          <a:bodyPr>
            <a:normAutofit/>
          </a:bodyPr>
          <a:lstStyle/>
          <a:p>
            <a:r>
              <a:rPr lang="tr-TR" sz="2800" dirty="0" smtClean="0"/>
              <a:t>AYT DERS KAPSAMLARI ve SORU SAYILARI </a:t>
            </a:r>
            <a:endParaRPr lang="tr-TR" sz="2800" dirty="0"/>
          </a:p>
        </p:txBody>
      </p:sp>
      <p:pic>
        <p:nvPicPr>
          <p:cNvPr id="2050" name="Picture 2" descr="C:\Users\Senay\Desktop\örnek çalışma\fotolar\EDEBİTAY SOSYAL 1.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389" y="1700808"/>
            <a:ext cx="9155738" cy="4320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9664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rmAutofit/>
          </a:bodyPr>
          <a:lstStyle/>
          <a:p>
            <a:r>
              <a:rPr lang="tr-TR" sz="3200" dirty="0" smtClean="0"/>
              <a:t>Tarih-1 ve Coğrafya-1 Kapsamı</a:t>
            </a:r>
            <a:endParaRPr lang="tr-TR" sz="3200" dirty="0"/>
          </a:p>
        </p:txBody>
      </p:sp>
      <p:sp>
        <p:nvSpPr>
          <p:cNvPr id="3" name="İçerik Yer Tutucusu 2"/>
          <p:cNvSpPr>
            <a:spLocks noGrp="1"/>
          </p:cNvSpPr>
          <p:nvPr>
            <p:ph idx="1"/>
          </p:nvPr>
        </p:nvSpPr>
        <p:spPr>
          <a:xfrm>
            <a:off x="457200" y="2348880"/>
            <a:ext cx="8229600" cy="3777283"/>
          </a:xfrm>
        </p:spPr>
        <p:txBody>
          <a:bodyPr>
            <a:normAutofit/>
          </a:bodyPr>
          <a:lstStyle/>
          <a:p>
            <a:r>
              <a:rPr lang="tr-TR" sz="2800" b="1" dirty="0" smtClean="0">
                <a:solidFill>
                  <a:srgbClr val="C00000"/>
                </a:solidFill>
              </a:rPr>
              <a:t>Coğrafya-1:  Adayların konu ayrımına gitmeden, </a:t>
            </a:r>
            <a:r>
              <a:rPr lang="tr-TR" sz="2800" b="1" dirty="0">
                <a:solidFill>
                  <a:srgbClr val="C00000"/>
                </a:solidFill>
              </a:rPr>
              <a:t>c</a:t>
            </a:r>
            <a:r>
              <a:rPr lang="tr-TR" sz="2800" b="1" dirty="0" smtClean="0">
                <a:solidFill>
                  <a:srgbClr val="C00000"/>
                </a:solidFill>
              </a:rPr>
              <a:t>oğrafya -1 / coğrafya-2 demeden tüm lise coğrafya müfredatına çalışması tavsiye olunur. </a:t>
            </a:r>
          </a:p>
          <a:p>
            <a:endParaRPr lang="tr-TR" sz="2800" b="1" dirty="0" smtClean="0">
              <a:solidFill>
                <a:srgbClr val="C00000"/>
              </a:solidFill>
            </a:endParaRPr>
          </a:p>
          <a:p>
            <a:r>
              <a:rPr lang="tr-TR" sz="2800" b="1" dirty="0" smtClean="0">
                <a:solidFill>
                  <a:srgbClr val="C00000"/>
                </a:solidFill>
              </a:rPr>
              <a:t>Tarih-1: Tarih dersinin 9 ve 10. sınıf tarih ve İnkılap Tarihi kazanımlarından oluşmaktadır. </a:t>
            </a:r>
          </a:p>
          <a:p>
            <a:endParaRPr lang="tr-TR" sz="2400" b="1" dirty="0">
              <a:solidFill>
                <a:srgbClr val="C00000"/>
              </a:solidFill>
            </a:endParaRPr>
          </a:p>
        </p:txBody>
      </p:sp>
    </p:spTree>
    <p:extLst>
      <p:ext uri="{BB962C8B-B14F-4D97-AF65-F5344CB8AC3E}">
        <p14:creationId xmlns:p14="http://schemas.microsoft.com/office/powerpoint/2010/main" xmlns="" val="490855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17400" y="404664"/>
            <a:ext cx="8229600" cy="1143000"/>
          </a:xfrm>
        </p:spPr>
        <p:txBody>
          <a:bodyPr>
            <a:normAutofit/>
          </a:bodyPr>
          <a:lstStyle/>
          <a:p>
            <a:r>
              <a:rPr lang="tr-TR" sz="3200" b="1" dirty="0" smtClean="0">
                <a:solidFill>
                  <a:schemeClr val="tx1">
                    <a:lumMod val="75000"/>
                    <a:lumOff val="25000"/>
                  </a:schemeClr>
                </a:solidFill>
              </a:rPr>
              <a:t>Sosyal Bilimler-2 Sınavı: </a:t>
            </a:r>
            <a:endParaRPr lang="tr-TR" sz="3200" b="1" dirty="0">
              <a:solidFill>
                <a:schemeClr val="tx1">
                  <a:lumMod val="75000"/>
                  <a:lumOff val="25000"/>
                </a:schemeClr>
              </a:solidFill>
            </a:endParaRPr>
          </a:p>
        </p:txBody>
      </p:sp>
      <p:sp>
        <p:nvSpPr>
          <p:cNvPr id="3" name="İçerik Yer Tutucusu 2"/>
          <p:cNvSpPr>
            <a:spLocks noGrp="1"/>
          </p:cNvSpPr>
          <p:nvPr>
            <p:ph idx="1"/>
          </p:nvPr>
        </p:nvSpPr>
        <p:spPr>
          <a:xfrm>
            <a:off x="1403648" y="2996953"/>
            <a:ext cx="5976664" cy="1872208"/>
          </a:xfrm>
        </p:spPr>
        <p:txBody>
          <a:bodyPr/>
          <a:lstStyle/>
          <a:p>
            <a:endParaRPr lang="tr-TR" dirty="0"/>
          </a:p>
        </p:txBody>
      </p:sp>
      <p:pic>
        <p:nvPicPr>
          <p:cNvPr id="3074" name="Picture 2" descr="C:\Users\Senay\Desktop\örnek çalışma\fotolar\SOSYAL.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3929" y="1916832"/>
            <a:ext cx="8576543" cy="36411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5218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Sosyal Bilimler-2 Ders Kapsamları</a:t>
            </a:r>
            <a:endParaRPr lang="tr-TR" sz="3600" dirty="0"/>
          </a:p>
        </p:txBody>
      </p:sp>
      <p:sp>
        <p:nvSpPr>
          <p:cNvPr id="3" name="İçerik Yer Tutucusu 2"/>
          <p:cNvSpPr>
            <a:spLocks noGrp="1"/>
          </p:cNvSpPr>
          <p:nvPr>
            <p:ph idx="1"/>
          </p:nvPr>
        </p:nvSpPr>
        <p:spPr>
          <a:xfrm>
            <a:off x="457200" y="1772816"/>
            <a:ext cx="8229600" cy="4353347"/>
          </a:xfrm>
        </p:spPr>
        <p:txBody>
          <a:bodyPr>
            <a:normAutofit/>
          </a:bodyPr>
          <a:lstStyle/>
          <a:p>
            <a:r>
              <a:rPr lang="tr-TR" sz="2400" dirty="0" smtClean="0"/>
              <a:t>Felsefe Grubu: Felsefe, Sosyoloji, Psikoloji ve Mantık Derslerinin tüm lise müfredatını kapsamaktadır.</a:t>
            </a:r>
          </a:p>
          <a:p>
            <a:r>
              <a:rPr lang="tr-TR" sz="2400" dirty="0" smtClean="0"/>
              <a:t>Tarih-2 Coğrafya-2 derslerinin konu kapsamı; yukarıda belirtilen bu derslerin ortak konuları dışında kalan diğer tüm lise müfredatını kapsar. </a:t>
            </a:r>
          </a:p>
          <a:p>
            <a:r>
              <a:rPr lang="tr-TR" sz="2400" b="1" dirty="0" smtClean="0">
                <a:solidFill>
                  <a:srgbClr val="C00000"/>
                </a:solidFill>
              </a:rPr>
              <a:t>Din dersinden muaf olan adaylar, ilave felsefe grubu sorularını yanıtlayacaktır.</a:t>
            </a:r>
            <a:endParaRPr lang="tr-TR" sz="2400" b="1" dirty="0">
              <a:solidFill>
                <a:srgbClr val="C00000"/>
              </a:solidFill>
            </a:endParaRPr>
          </a:p>
        </p:txBody>
      </p:sp>
    </p:spTree>
    <p:extLst>
      <p:ext uri="{BB962C8B-B14F-4D97-AF65-F5344CB8AC3E}">
        <p14:creationId xmlns:p14="http://schemas.microsoft.com/office/powerpoint/2010/main" xmlns="" val="3430830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642910" y="357166"/>
            <a:ext cx="8229600" cy="1143000"/>
          </a:xfrm>
        </p:spPr>
        <p:txBody>
          <a:bodyPr>
            <a:normAutofit/>
          </a:bodyPr>
          <a:lstStyle/>
          <a:p>
            <a:r>
              <a:rPr lang="tr-TR" sz="3800" b="1" dirty="0" smtClean="0">
                <a:solidFill>
                  <a:srgbClr val="C00000"/>
                </a:solidFill>
              </a:rPr>
              <a:t>2019 YKS TARİHLERİ </a:t>
            </a:r>
            <a:endParaRPr lang="tr-TR" sz="3800" b="1" dirty="0">
              <a:solidFill>
                <a:srgbClr val="C00000"/>
              </a:solidFill>
            </a:endParaRPr>
          </a:p>
        </p:txBody>
      </p:sp>
      <p:sp>
        <p:nvSpPr>
          <p:cNvPr id="3" name="İçerik Yer Tutucusu 2"/>
          <p:cNvSpPr>
            <a:spLocks noGrp="1"/>
          </p:cNvSpPr>
          <p:nvPr>
            <p:ph idx="1"/>
          </p:nvPr>
        </p:nvSpPr>
        <p:spPr>
          <a:xfrm>
            <a:off x="323528" y="1600200"/>
            <a:ext cx="8496944" cy="4525963"/>
          </a:xfrm>
        </p:spPr>
        <p:txBody>
          <a:bodyPr>
            <a:normAutofit fontScale="77500" lnSpcReduction="20000"/>
          </a:bodyPr>
          <a:lstStyle/>
          <a:p>
            <a:pPr marL="0" indent="0" algn="ctr">
              <a:buNone/>
            </a:pPr>
            <a:r>
              <a:rPr lang="tr-TR" sz="3600" dirty="0" smtClean="0"/>
              <a:t>Sınav Başvurusu: 12 Şubat-6 Mart 2019</a:t>
            </a:r>
          </a:p>
          <a:p>
            <a:pPr marL="0" indent="0" algn="ctr">
              <a:buNone/>
            </a:pPr>
            <a:endParaRPr lang="tr-TR" sz="3600" dirty="0"/>
          </a:p>
          <a:p>
            <a:pPr marL="0" indent="0" algn="ctr">
              <a:buNone/>
            </a:pPr>
            <a:r>
              <a:rPr lang="tr-TR" sz="3600" dirty="0" smtClean="0"/>
              <a:t>Geç Başvuru Tarihi: 19 Mart 2018</a:t>
            </a:r>
          </a:p>
          <a:p>
            <a:pPr marL="0" indent="0" algn="ctr">
              <a:buNone/>
            </a:pPr>
            <a:endParaRPr lang="tr-TR" sz="3600" dirty="0" smtClean="0"/>
          </a:p>
          <a:p>
            <a:pPr marL="0" indent="0" algn="ctr">
              <a:buNone/>
            </a:pPr>
            <a:r>
              <a:rPr lang="tr-TR" sz="3600" dirty="0" smtClean="0"/>
              <a:t>Sınavın Uygulanması: 15-16 Haziran 2019</a:t>
            </a:r>
          </a:p>
          <a:p>
            <a:pPr marL="0" indent="0" algn="ctr">
              <a:buNone/>
            </a:pPr>
            <a:endParaRPr lang="tr-TR" sz="3600" dirty="0" smtClean="0"/>
          </a:p>
          <a:p>
            <a:pPr marL="0" indent="0" algn="ctr">
              <a:buNone/>
            </a:pPr>
            <a:r>
              <a:rPr lang="tr-TR" sz="3600" dirty="0" smtClean="0"/>
              <a:t>YKS Sonuçlarının Açıklanması: 18 Temmuz 2019</a:t>
            </a:r>
          </a:p>
          <a:p>
            <a:pPr marL="0" indent="0" algn="ctr">
              <a:buNone/>
            </a:pPr>
            <a:endParaRPr lang="tr-TR" sz="3600" dirty="0"/>
          </a:p>
          <a:p>
            <a:pPr marL="0" indent="0" algn="ctr">
              <a:buNone/>
            </a:pPr>
            <a:r>
              <a:rPr lang="tr-TR" sz="3500" dirty="0" smtClean="0"/>
              <a:t>YKS Tercihlerinin Yapılması: Temmuzun son haftası</a:t>
            </a:r>
          </a:p>
          <a:p>
            <a:pPr marL="0" indent="0" algn="ctr">
              <a:buNone/>
            </a:pPr>
            <a:endParaRPr lang="tr-TR" sz="3600" dirty="0" smtClean="0"/>
          </a:p>
          <a:p>
            <a:pPr marL="0" indent="0" algn="ctr">
              <a:buNone/>
            </a:pPr>
            <a:endParaRPr lang="tr-TR" sz="3600" dirty="0" smtClean="0"/>
          </a:p>
          <a:p>
            <a:pPr marL="0" indent="0">
              <a:buNone/>
            </a:pPr>
            <a:endParaRPr lang="tr-TR" sz="2800" dirty="0"/>
          </a:p>
        </p:txBody>
      </p:sp>
    </p:spTree>
    <p:extLst>
      <p:ext uri="{BB962C8B-B14F-4D97-AF65-F5344CB8AC3E}">
        <p14:creationId xmlns:p14="http://schemas.microsoft.com/office/powerpoint/2010/main" xmlns="" val="4185596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57166"/>
            <a:ext cx="8686800" cy="2074242"/>
          </a:xfrm>
        </p:spPr>
        <p:txBody>
          <a:bodyPr>
            <a:normAutofit/>
          </a:bodyPr>
          <a:lstStyle/>
          <a:p>
            <a:r>
              <a:rPr lang="tr-TR" sz="3200" b="1" dirty="0" smtClean="0"/>
              <a:t>Fen Bilimleri Sınavı: </a:t>
            </a:r>
            <a:r>
              <a:rPr lang="tr-TR" sz="3200" dirty="0" smtClean="0"/>
              <a:t/>
            </a:r>
            <a:br>
              <a:rPr lang="tr-TR" sz="3200" dirty="0" smtClean="0"/>
            </a:br>
            <a:r>
              <a:rPr lang="tr-TR" sz="3200" dirty="0" smtClean="0"/>
              <a:t>Bu derslerin tüm lise müfredatını kapsar. </a:t>
            </a:r>
            <a:endParaRPr lang="tr-TR" sz="2000" b="1" dirty="0">
              <a:solidFill>
                <a:srgbClr val="C00000"/>
              </a:solidFill>
            </a:endParaRPr>
          </a:p>
        </p:txBody>
      </p:sp>
      <p:pic>
        <p:nvPicPr>
          <p:cNvPr id="4098" name="Picture 2" descr="C:\Users\Senay\Desktop\örnek çalışma\fotolar\fen bilimleri.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2476207" y="3458275"/>
            <a:ext cx="4191585" cy="13432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130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712968" cy="3730426"/>
          </a:xfrm>
        </p:spPr>
        <p:txBody>
          <a:bodyPr>
            <a:normAutofit/>
          </a:bodyPr>
          <a:lstStyle/>
          <a:p>
            <a:r>
              <a:rPr lang="tr-TR" sz="3600" b="1" dirty="0" smtClean="0"/>
              <a:t>Matematik Sınavı</a:t>
            </a:r>
            <a:r>
              <a:rPr lang="tr-TR" sz="3600" dirty="0" smtClean="0"/>
              <a:t>:  </a:t>
            </a:r>
            <a:br>
              <a:rPr lang="tr-TR" sz="3600" dirty="0" smtClean="0"/>
            </a:br>
            <a:r>
              <a:rPr lang="tr-TR" sz="3600" dirty="0" smtClean="0"/>
              <a:t> Tüm Lise Matematik ve Geometri konularını kapsamaktadır. </a:t>
            </a:r>
            <a:br>
              <a:rPr lang="tr-TR" sz="3600" dirty="0" smtClean="0"/>
            </a:br>
            <a:r>
              <a:rPr lang="tr-TR" sz="2400" b="1" dirty="0" smtClean="0">
                <a:solidFill>
                  <a:srgbClr val="C00000"/>
                </a:solidFill>
              </a:rPr>
              <a:t/>
            </a:r>
            <a:br>
              <a:rPr lang="tr-TR" sz="2400" b="1" dirty="0" smtClean="0">
                <a:solidFill>
                  <a:srgbClr val="C00000"/>
                </a:solidFill>
              </a:rPr>
            </a:br>
            <a:r>
              <a:rPr lang="tr-TR" sz="2400" b="1" dirty="0" smtClean="0">
                <a:solidFill>
                  <a:srgbClr val="C00000"/>
                </a:solidFill>
              </a:rPr>
              <a:t>Yaklaşık 30 mat 10 geometri sorusu sorulacaktır</a:t>
            </a:r>
            <a:endParaRPr lang="tr-TR" sz="2400" b="1" dirty="0">
              <a:solidFill>
                <a:srgbClr val="C00000"/>
              </a:solidFill>
            </a:endParaRPr>
          </a:p>
        </p:txBody>
      </p:sp>
      <p:sp>
        <p:nvSpPr>
          <p:cNvPr id="3" name="İçerik Yer Tutucusu 2"/>
          <p:cNvSpPr>
            <a:spLocks noGrp="1"/>
          </p:cNvSpPr>
          <p:nvPr>
            <p:ph idx="1"/>
          </p:nvPr>
        </p:nvSpPr>
        <p:spPr>
          <a:xfrm>
            <a:off x="467544" y="4005064"/>
            <a:ext cx="8496944" cy="2520280"/>
          </a:xfrm>
        </p:spPr>
        <p:txBody>
          <a:bodyPr>
            <a:normAutofit/>
          </a:bodyPr>
          <a:lstStyle/>
          <a:p>
            <a:r>
              <a:rPr lang="tr-TR" dirty="0" smtClean="0"/>
              <a:t>Matematik Soru Sayısı Toplam 40 </a:t>
            </a:r>
          </a:p>
          <a:p>
            <a:pPr marL="0" indent="0">
              <a:buNone/>
            </a:pPr>
            <a:endParaRPr lang="tr-TR" dirty="0">
              <a:solidFill>
                <a:srgbClr val="FF0000"/>
              </a:solidFill>
            </a:endParaRPr>
          </a:p>
        </p:txBody>
      </p:sp>
    </p:spTree>
    <p:extLst>
      <p:ext uri="{BB962C8B-B14F-4D97-AF65-F5344CB8AC3E}">
        <p14:creationId xmlns:p14="http://schemas.microsoft.com/office/powerpoint/2010/main" xmlns="" val="823031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Dil Sınavı:</a:t>
            </a:r>
            <a:endParaRPr lang="tr-TR" dirty="0"/>
          </a:p>
        </p:txBody>
      </p:sp>
      <p:sp>
        <p:nvSpPr>
          <p:cNvPr id="3" name="İçerik Yer Tutucusu 2"/>
          <p:cNvSpPr>
            <a:spLocks noGrp="1"/>
          </p:cNvSpPr>
          <p:nvPr>
            <p:ph idx="1"/>
          </p:nvPr>
        </p:nvSpPr>
        <p:spPr/>
        <p:txBody>
          <a:bodyPr>
            <a:normAutofit/>
          </a:bodyPr>
          <a:lstStyle/>
          <a:p>
            <a:r>
              <a:rPr lang="tr-TR" sz="2800" dirty="0" smtClean="0"/>
              <a:t>İng</a:t>
            </a:r>
            <a:r>
              <a:rPr lang="tr-TR" sz="2800" dirty="0"/>
              <a:t>.</a:t>
            </a:r>
            <a:r>
              <a:rPr lang="tr-TR" sz="2800" dirty="0" smtClean="0"/>
              <a:t> Alm. Frnsz. Rusça ve Arapça Dillerinden yapılır.</a:t>
            </a:r>
          </a:p>
          <a:p>
            <a:r>
              <a:rPr lang="tr-TR" sz="2800" dirty="0" smtClean="0"/>
              <a:t>Aday bu </a:t>
            </a:r>
            <a:r>
              <a:rPr lang="tr-TR" sz="2800" dirty="0"/>
              <a:t>5</a:t>
            </a:r>
            <a:r>
              <a:rPr lang="tr-TR" sz="2800" dirty="0" smtClean="0"/>
              <a:t> dilden birini seçerek Dil sınavına girer. </a:t>
            </a:r>
          </a:p>
          <a:p>
            <a:r>
              <a:rPr lang="tr-TR" sz="2800" dirty="0" smtClean="0"/>
              <a:t>80 soru sorulacaktır. </a:t>
            </a:r>
          </a:p>
          <a:p>
            <a:r>
              <a:rPr lang="tr-TR" sz="2800" dirty="0" smtClean="0"/>
              <a:t>O dilin tüm lise müfredatını kapsamaktadır. </a:t>
            </a:r>
          </a:p>
          <a:p>
            <a:r>
              <a:rPr lang="tr-TR" sz="2800" dirty="0" smtClean="0"/>
              <a:t>Beş farklı dilden yapılacak sınavda tek puanlama ve sıra olacaktır.</a:t>
            </a:r>
          </a:p>
          <a:p>
            <a:r>
              <a:rPr lang="tr-TR" sz="2800" dirty="0" smtClean="0"/>
              <a:t>120 dakika sınav süresi olacaktır.</a:t>
            </a:r>
            <a:endParaRPr lang="tr-TR" sz="2800" dirty="0"/>
          </a:p>
        </p:txBody>
      </p:sp>
    </p:spTree>
    <p:extLst>
      <p:ext uri="{BB962C8B-B14F-4D97-AF65-F5344CB8AC3E}">
        <p14:creationId xmlns:p14="http://schemas.microsoft.com/office/powerpoint/2010/main" xmlns="" val="2117138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500034" y="500042"/>
            <a:ext cx="8229600" cy="1143000"/>
          </a:xfrm>
        </p:spPr>
        <p:txBody>
          <a:bodyPr>
            <a:normAutofit/>
          </a:bodyPr>
          <a:lstStyle/>
          <a:p>
            <a:r>
              <a:rPr lang="tr-TR" sz="3600" b="1" dirty="0" smtClean="0"/>
              <a:t>AYT UYGULANIŞI</a:t>
            </a:r>
            <a:endParaRPr lang="tr-TR" sz="3600" b="1" dirty="0"/>
          </a:p>
        </p:txBody>
      </p:sp>
      <p:sp>
        <p:nvSpPr>
          <p:cNvPr id="3" name="İçerik Yer Tutucusu 2"/>
          <p:cNvSpPr>
            <a:spLocks noGrp="1"/>
          </p:cNvSpPr>
          <p:nvPr>
            <p:ph idx="1"/>
          </p:nvPr>
        </p:nvSpPr>
        <p:spPr>
          <a:xfrm>
            <a:off x="395536" y="1556792"/>
            <a:ext cx="8291264" cy="4968552"/>
          </a:xfrm>
        </p:spPr>
        <p:txBody>
          <a:bodyPr>
            <a:normAutofit fontScale="92500"/>
          </a:bodyPr>
          <a:lstStyle/>
          <a:p>
            <a:r>
              <a:rPr lang="tr-TR" sz="2800" dirty="0" smtClean="0"/>
              <a:t>AYT’de adaya tek kitapçık verilecektir. Aday kendi tercih önceliğine göre istediği testten başlayarak, istediği kadar test yanıtlayabilir.</a:t>
            </a:r>
          </a:p>
          <a:p>
            <a:r>
              <a:rPr lang="tr-TR" sz="2800" dirty="0" smtClean="0"/>
              <a:t>AYT’de açık uçlu soru sorulmayacaktır ve 4 yanlış bir doğruyu götürecektir.</a:t>
            </a:r>
          </a:p>
          <a:p>
            <a:r>
              <a:rPr lang="tr-TR" sz="2800" dirty="0" smtClean="0"/>
              <a:t>Bu durumda adayın zamanı iyi kullanması açısından 2 veya 3 teste girmesi tavsiye olunur. </a:t>
            </a:r>
          </a:p>
          <a:p>
            <a:r>
              <a:rPr lang="tr-TR" sz="2800" dirty="0"/>
              <a:t>İ</a:t>
            </a:r>
            <a:r>
              <a:rPr lang="tr-TR" sz="2800" dirty="0" smtClean="0"/>
              <a:t>kinci aşama sınavına </a:t>
            </a:r>
            <a:r>
              <a:rPr lang="tr-TR" sz="2800" dirty="0"/>
              <a:t>4 testten birden </a:t>
            </a:r>
            <a:r>
              <a:rPr lang="tr-TR" sz="2800" dirty="0" smtClean="0"/>
              <a:t>girilmesi zaman baskısı oluşturacaktır. </a:t>
            </a:r>
          </a:p>
          <a:p>
            <a:r>
              <a:rPr lang="tr-TR" sz="2800" dirty="0" smtClean="0"/>
              <a:t>4 teste birden hazırlanmanın hiç gereği yoktur, lütfen kazanmak istediğiniz programı önceden seçiniz.</a:t>
            </a:r>
          </a:p>
          <a:p>
            <a:pPr marL="0" indent="0">
              <a:buNone/>
            </a:pPr>
            <a:endParaRPr lang="tr-TR" sz="2800" dirty="0" smtClean="0"/>
          </a:p>
          <a:p>
            <a:pPr marL="0" indent="0">
              <a:buNone/>
            </a:pPr>
            <a:endParaRPr lang="tr-TR" dirty="0"/>
          </a:p>
        </p:txBody>
      </p:sp>
    </p:spTree>
    <p:extLst>
      <p:ext uri="{BB962C8B-B14F-4D97-AF65-F5344CB8AC3E}">
        <p14:creationId xmlns:p14="http://schemas.microsoft.com/office/powerpoint/2010/main" xmlns="" val="1385378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ALAN YETERLİKİK TESTİ SÜRELERİ </a:t>
            </a:r>
            <a:endParaRPr lang="tr-TR" sz="3600" dirty="0"/>
          </a:p>
        </p:txBody>
      </p:sp>
      <p:pic>
        <p:nvPicPr>
          <p:cNvPr id="5122" name="Picture 2" descr="C:\Users\Senay\Desktop\örnek çalışma\fotolar\SINAV SÜRESİ.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6831" y="1333142"/>
            <a:ext cx="9009665" cy="41436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1366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4 İçerik Yer Tutucusu" descr="aaa.jpg"/>
          <p:cNvPicPr>
            <a:picLocks noGrp="1" noChangeAspect="1"/>
          </p:cNvPicPr>
          <p:nvPr>
            <p:ph idx="1"/>
          </p:nvPr>
        </p:nvPicPr>
        <p:blipFill>
          <a:blip r:embed="rId2"/>
          <a:stretch>
            <a:fillRect/>
          </a:stretch>
        </p:blipFill>
        <p:spPr>
          <a:xfrm>
            <a:off x="500034" y="857232"/>
            <a:ext cx="8229600" cy="5286412"/>
          </a:xfrm>
        </p:spPr>
      </p:pic>
    </p:spTree>
    <p:extLst>
      <p:ext uri="{BB962C8B-B14F-4D97-AF65-F5344CB8AC3E}">
        <p14:creationId xmlns:p14="http://schemas.microsoft.com/office/powerpoint/2010/main" xmlns="" val="4041192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683568" y="1412776"/>
            <a:ext cx="7571184" cy="499194"/>
          </a:xfrm>
        </p:spPr>
        <p:txBody>
          <a:bodyPr>
            <a:normAutofit fontScale="90000"/>
          </a:bodyPr>
          <a:lstStyle/>
          <a:p>
            <a:endParaRPr lang="tr-TR" dirty="0"/>
          </a:p>
        </p:txBody>
      </p:sp>
      <p:pic>
        <p:nvPicPr>
          <p:cNvPr id="5" name="4 İçerik Yer Tutucusu" descr="asas.jpg"/>
          <p:cNvPicPr>
            <a:picLocks noGrp="1" noChangeAspect="1"/>
          </p:cNvPicPr>
          <p:nvPr>
            <p:ph idx="1"/>
          </p:nvPr>
        </p:nvPicPr>
        <p:blipFill>
          <a:blip r:embed="rId2"/>
          <a:stretch>
            <a:fillRect/>
          </a:stretch>
        </p:blipFill>
        <p:spPr>
          <a:xfrm>
            <a:off x="0" y="214290"/>
            <a:ext cx="9167877" cy="6643710"/>
          </a:xfrm>
        </p:spPr>
      </p:pic>
    </p:spTree>
    <p:extLst>
      <p:ext uri="{BB962C8B-B14F-4D97-AF65-F5344CB8AC3E}">
        <p14:creationId xmlns:p14="http://schemas.microsoft.com/office/powerpoint/2010/main" xmlns="" val="415414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1417638"/>
            <a:ext cx="7211144" cy="931242"/>
          </a:xfrm>
        </p:spPr>
        <p:txBody>
          <a:bodyPr/>
          <a:lstStyle/>
          <a:p>
            <a:endParaRPr lang="tr-TR" dirty="0"/>
          </a:p>
        </p:txBody>
      </p:sp>
      <p:pic>
        <p:nvPicPr>
          <p:cNvPr id="5" name="4 İçerik Yer Tutucusu" descr="asasssss.jpg"/>
          <p:cNvPicPr>
            <a:picLocks noGrp="1" noChangeAspect="1"/>
          </p:cNvPicPr>
          <p:nvPr>
            <p:ph idx="1"/>
          </p:nvPr>
        </p:nvPicPr>
        <p:blipFill>
          <a:blip r:embed="rId2"/>
          <a:stretch>
            <a:fillRect/>
          </a:stretch>
        </p:blipFill>
        <p:spPr>
          <a:xfrm>
            <a:off x="0" y="0"/>
            <a:ext cx="9182168" cy="6858000"/>
          </a:xfrm>
        </p:spPr>
      </p:pic>
    </p:spTree>
    <p:extLst>
      <p:ext uri="{BB962C8B-B14F-4D97-AF65-F5344CB8AC3E}">
        <p14:creationId xmlns:p14="http://schemas.microsoft.com/office/powerpoint/2010/main" xmlns="" val="588408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1417638"/>
            <a:ext cx="7859216" cy="499194"/>
          </a:xfrm>
        </p:spPr>
        <p:txBody>
          <a:bodyPr>
            <a:normAutofit fontScale="90000"/>
          </a:bodyPr>
          <a:lstStyle/>
          <a:p>
            <a:endParaRPr lang="tr-TR" dirty="0"/>
          </a:p>
        </p:txBody>
      </p:sp>
      <p:pic>
        <p:nvPicPr>
          <p:cNvPr id="5" name="4 İçerik Yer Tutucusu" descr="dddd.jpg"/>
          <p:cNvPicPr>
            <a:picLocks noGrp="1" noChangeAspect="1"/>
          </p:cNvPicPr>
          <p:nvPr>
            <p:ph idx="1"/>
          </p:nvPr>
        </p:nvPicPr>
        <p:blipFill>
          <a:blip r:embed="rId2"/>
          <a:stretch>
            <a:fillRect/>
          </a:stretch>
        </p:blipFill>
        <p:spPr>
          <a:xfrm>
            <a:off x="214282" y="214290"/>
            <a:ext cx="8643998" cy="6429420"/>
          </a:xfrm>
        </p:spPr>
      </p:pic>
    </p:spTree>
    <p:extLst>
      <p:ext uri="{BB962C8B-B14F-4D97-AF65-F5344CB8AC3E}">
        <p14:creationId xmlns:p14="http://schemas.microsoft.com/office/powerpoint/2010/main" xmlns="" val="533930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asdafd.jpg"/>
          <p:cNvPicPr>
            <a:picLocks noGrp="1" noChangeAspect="1"/>
          </p:cNvPicPr>
          <p:nvPr>
            <p:ph idx="1"/>
          </p:nvPr>
        </p:nvPicPr>
        <p:blipFill>
          <a:blip r:embed="rId2"/>
          <a:stretch>
            <a:fillRect/>
          </a:stretch>
        </p:blipFill>
        <p:spPr>
          <a:xfrm>
            <a:off x="174437" y="285728"/>
            <a:ext cx="8683843" cy="6365330"/>
          </a:xfrm>
        </p:spPr>
      </p:pic>
    </p:spTree>
    <p:extLst>
      <p:ext uri="{BB962C8B-B14F-4D97-AF65-F5344CB8AC3E}">
        <p14:creationId xmlns:p14="http://schemas.microsoft.com/office/powerpoint/2010/main" xmlns="" val="290011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YKS BAŞVURUSU</a:t>
            </a:r>
            <a:endParaRPr lang="tr-TR" b="1" dirty="0">
              <a:solidFill>
                <a:srgbClr val="C00000"/>
              </a:solidFill>
            </a:endParaRPr>
          </a:p>
        </p:txBody>
      </p:sp>
      <p:sp>
        <p:nvSpPr>
          <p:cNvPr id="3" name="İçerik Yer Tutucusu 2"/>
          <p:cNvSpPr>
            <a:spLocks noGrp="1"/>
          </p:cNvSpPr>
          <p:nvPr>
            <p:ph idx="1"/>
          </p:nvPr>
        </p:nvSpPr>
        <p:spPr/>
        <p:txBody>
          <a:bodyPr/>
          <a:lstStyle/>
          <a:p>
            <a:r>
              <a:rPr lang="tr-TR" dirty="0"/>
              <a:t>Bu başvuruda adaylar </a:t>
            </a:r>
            <a:r>
              <a:rPr lang="tr-TR" dirty="0" smtClean="0"/>
              <a:t>TYT, AYT ve YDT </a:t>
            </a:r>
            <a:r>
              <a:rPr lang="tr-TR" dirty="0"/>
              <a:t>başvurusunu yapacaklardır</a:t>
            </a:r>
            <a:r>
              <a:rPr lang="tr-TR" dirty="0" smtClean="0"/>
              <a:t>. (12 Şubat- 6 Mart)</a:t>
            </a:r>
            <a:endParaRPr lang="tr-TR" dirty="0"/>
          </a:p>
          <a:p>
            <a:r>
              <a:rPr lang="tr-TR" dirty="0" smtClean="0"/>
              <a:t>TYT’ye başvuran aday AYT ve / veya YDT’de başvurabilir. </a:t>
            </a:r>
            <a:endParaRPr lang="tr-TR" dirty="0"/>
          </a:p>
          <a:p>
            <a:r>
              <a:rPr lang="tr-TR" dirty="0"/>
              <a:t>Bu başvuruyu yapmayan adaylar </a:t>
            </a:r>
            <a:r>
              <a:rPr lang="tr-TR" dirty="0" smtClean="0"/>
              <a:t>2019 </a:t>
            </a:r>
            <a:r>
              <a:rPr lang="tr-TR" dirty="0"/>
              <a:t>yılında üniversite  sınavı ve tercihlerinde herhangi bir işlem yapamaz</a:t>
            </a:r>
            <a:r>
              <a:rPr lang="tr-TR" dirty="0" smtClean="0"/>
              <a:t>. Ve hak iddia edemez.</a:t>
            </a:r>
            <a:endParaRPr lang="tr-TR" dirty="0"/>
          </a:p>
          <a:p>
            <a:endParaRPr lang="tr-TR" dirty="0"/>
          </a:p>
        </p:txBody>
      </p:sp>
    </p:spTree>
    <p:extLst>
      <p:ext uri="{BB962C8B-B14F-4D97-AF65-F5344CB8AC3E}">
        <p14:creationId xmlns:p14="http://schemas.microsoft.com/office/powerpoint/2010/main" xmlns="" val="875117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lstStyle/>
          <a:p>
            <a:r>
              <a:rPr lang="tr-TR" b="1" dirty="0" smtClean="0">
                <a:solidFill>
                  <a:srgbClr val="C00000"/>
                </a:solidFill>
              </a:rPr>
              <a:t>HATIRLATMALAR</a:t>
            </a:r>
            <a:endParaRPr lang="tr-TR" b="1" dirty="0">
              <a:solidFill>
                <a:srgbClr val="C00000"/>
              </a:solidFill>
            </a:endParaRPr>
          </a:p>
        </p:txBody>
      </p:sp>
      <p:sp>
        <p:nvSpPr>
          <p:cNvPr id="3" name="İçerik Yer Tutucusu 2"/>
          <p:cNvSpPr>
            <a:spLocks noGrp="1"/>
          </p:cNvSpPr>
          <p:nvPr>
            <p:ph idx="1"/>
          </p:nvPr>
        </p:nvSpPr>
        <p:spPr>
          <a:xfrm>
            <a:off x="251520" y="1600200"/>
            <a:ext cx="8435280" cy="4525963"/>
          </a:xfrm>
        </p:spPr>
        <p:txBody>
          <a:bodyPr>
            <a:normAutofit fontScale="92500"/>
          </a:bodyPr>
          <a:lstStyle/>
          <a:p>
            <a:r>
              <a:rPr lang="tr-TR" sz="3000" dirty="0" smtClean="0"/>
              <a:t>TYT’de 150 ham  puanı geçemeyen adayın YKS puanı hesaplanmaz.</a:t>
            </a:r>
          </a:p>
          <a:p>
            <a:r>
              <a:rPr lang="tr-TR" sz="3000" dirty="0" smtClean="0"/>
              <a:t>TYT netleri YKS puanını hesaplamada kullanılır.</a:t>
            </a:r>
          </a:p>
          <a:p>
            <a:r>
              <a:rPr lang="tr-TR" sz="3000" dirty="0" smtClean="0"/>
              <a:t>AYT başarısı / başarısızlığı TYT puanını etkilemez. </a:t>
            </a:r>
            <a:endParaRPr lang="tr-TR" sz="3000" dirty="0"/>
          </a:p>
          <a:p>
            <a:r>
              <a:rPr lang="tr-TR" sz="3000" dirty="0" smtClean="0"/>
              <a:t>Aday AYT’de 180 ham puanı geçmese de, TYT ham puanında 150’yi geçtiği için, TYT puanı ile tercih yapabilir. </a:t>
            </a:r>
          </a:p>
          <a:p>
            <a:r>
              <a:rPr lang="tr-TR" sz="3000" b="1" dirty="0" smtClean="0">
                <a:solidFill>
                  <a:srgbClr val="FF0000"/>
                </a:solidFill>
              </a:rPr>
              <a:t>Subaylık seçim aşamasında Sayısal ve Eşit Ağırlık AYT puanları kullanılır. </a:t>
            </a:r>
          </a:p>
          <a:p>
            <a:pPr marL="0" indent="0">
              <a:buNone/>
            </a:pPr>
            <a:endParaRPr lang="tr-TR" dirty="0"/>
          </a:p>
        </p:txBody>
      </p:sp>
    </p:spTree>
    <p:extLst>
      <p:ext uri="{BB962C8B-B14F-4D97-AF65-F5344CB8AC3E}">
        <p14:creationId xmlns:p14="http://schemas.microsoft.com/office/powerpoint/2010/main" xmlns="" val="1242102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4638"/>
            <a:ext cx="8219256" cy="922114"/>
          </a:xfrm>
        </p:spPr>
        <p:txBody>
          <a:bodyPr>
            <a:normAutofit/>
          </a:bodyPr>
          <a:lstStyle/>
          <a:p>
            <a:pPr marL="457200" indent="-457200" algn="l">
              <a:buFont typeface="Arial" panose="020B0604020202020204" pitchFamily="34" charset="0"/>
              <a:buChar char="•"/>
            </a:pPr>
            <a:r>
              <a:rPr lang="tr-TR" sz="3200" dirty="0" smtClean="0"/>
              <a:t>AYT puanları birbirinden bağımsız hesaplanır </a:t>
            </a:r>
            <a:endParaRPr lang="tr-TR" sz="3200" dirty="0"/>
          </a:p>
        </p:txBody>
      </p:sp>
      <p:sp>
        <p:nvSpPr>
          <p:cNvPr id="3" name="İçerik Yer Tutucusu 2"/>
          <p:cNvSpPr>
            <a:spLocks noGrp="1"/>
          </p:cNvSpPr>
          <p:nvPr>
            <p:ph idx="1"/>
          </p:nvPr>
        </p:nvSpPr>
        <p:spPr>
          <a:xfrm>
            <a:off x="539552" y="1340768"/>
            <a:ext cx="8147248" cy="4785395"/>
          </a:xfrm>
        </p:spPr>
        <p:txBody>
          <a:bodyPr>
            <a:normAutofit/>
          </a:bodyPr>
          <a:lstStyle/>
          <a:p>
            <a:r>
              <a:rPr lang="tr-TR" sz="3000" dirty="0" smtClean="0"/>
              <a:t>AYT </a:t>
            </a:r>
            <a:r>
              <a:rPr lang="tr-TR" sz="3000" dirty="0"/>
              <a:t>puanı hesaplanırken her alan için o alana kaynaklık eden iki </a:t>
            </a:r>
            <a:r>
              <a:rPr lang="tr-TR" sz="3000" dirty="0" smtClean="0"/>
              <a:t>AYT testi kullanılır. </a:t>
            </a:r>
          </a:p>
          <a:p>
            <a:r>
              <a:rPr lang="tr-TR" sz="3000" dirty="0" smtClean="0"/>
              <a:t>Örnek: AYT’de 3 teste giren adayın (MAT, FEN, Edebiyat Sos-1) sayısal puanı hesaplanırken Mat ve Fen testleri dikkate alınır, Edebiyat-sos-1 netleri Sayısal puanını etkilemez. </a:t>
            </a:r>
          </a:p>
          <a:p>
            <a:r>
              <a:rPr lang="tr-TR" sz="3000" dirty="0" smtClean="0"/>
              <a:t>Aynı şekilde bu adayın Eşit Ağırlık Puanı hesaplanırken de Mat ve Edebiyat Sos-1 netleri dikkate alınır, Fen netleri dikkate alınmaz. </a:t>
            </a:r>
          </a:p>
          <a:p>
            <a:endParaRPr lang="tr-TR" dirty="0"/>
          </a:p>
        </p:txBody>
      </p:sp>
    </p:spTree>
    <p:extLst>
      <p:ext uri="{BB962C8B-B14F-4D97-AF65-F5344CB8AC3E}">
        <p14:creationId xmlns:p14="http://schemas.microsoft.com/office/powerpoint/2010/main" xmlns="" val="3027258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1008112"/>
          </a:xfrm>
        </p:spPr>
        <p:txBody>
          <a:bodyPr>
            <a:normAutofit/>
          </a:bodyPr>
          <a:lstStyle/>
          <a:p>
            <a:r>
              <a:rPr lang="tr-TR" sz="2800" dirty="0" smtClean="0"/>
              <a:t>YKS ALANLARI VE PUAN TÜRLERİ:</a:t>
            </a:r>
            <a:endParaRPr lang="tr-TR" sz="2800" dirty="0"/>
          </a:p>
        </p:txBody>
      </p:sp>
      <p:sp>
        <p:nvSpPr>
          <p:cNvPr id="3" name="İçerik Yer Tutucusu 2"/>
          <p:cNvSpPr>
            <a:spLocks noGrp="1"/>
          </p:cNvSpPr>
          <p:nvPr>
            <p:ph idx="1"/>
          </p:nvPr>
        </p:nvSpPr>
        <p:spPr>
          <a:xfrm>
            <a:off x="251520" y="1196752"/>
            <a:ext cx="8640960" cy="5256584"/>
          </a:xfrm>
        </p:spPr>
        <p:txBody>
          <a:bodyPr>
            <a:noAutofit/>
          </a:bodyPr>
          <a:lstStyle/>
          <a:p>
            <a:pPr marL="0" indent="0" algn="ctr">
              <a:buNone/>
            </a:pPr>
            <a:r>
              <a:rPr lang="tr-TR" sz="3600" b="1" dirty="0" smtClean="0">
                <a:solidFill>
                  <a:srgbClr val="C00000"/>
                </a:solidFill>
              </a:rPr>
              <a:t>TÜRKÇE SOSYAL </a:t>
            </a:r>
            <a:r>
              <a:rPr lang="tr-TR" sz="3600" b="1" dirty="0">
                <a:solidFill>
                  <a:srgbClr val="C00000"/>
                </a:solidFill>
              </a:rPr>
              <a:t>/</a:t>
            </a:r>
            <a:r>
              <a:rPr lang="tr-TR" sz="3600" b="1" dirty="0" smtClean="0">
                <a:solidFill>
                  <a:srgbClr val="C00000"/>
                </a:solidFill>
              </a:rPr>
              <a:t> SÖZEL ALAN: </a:t>
            </a:r>
          </a:p>
          <a:p>
            <a:pPr algn="ctr"/>
            <a:endParaRPr lang="tr-TR" sz="2400" dirty="0" smtClean="0"/>
          </a:p>
          <a:p>
            <a:pPr marL="0" indent="0" algn="ctr">
              <a:buNone/>
            </a:pPr>
            <a:endParaRPr lang="tr-TR" sz="2600" dirty="0" smtClean="0"/>
          </a:p>
          <a:p>
            <a:pPr marL="0" indent="0" algn="ctr">
              <a:buNone/>
            </a:pPr>
            <a:r>
              <a:rPr lang="tr-TR" sz="2600" dirty="0" smtClean="0"/>
              <a:t> SÖZEL (</a:t>
            </a:r>
            <a:r>
              <a:rPr lang="tr-TR" sz="2600" b="1" dirty="0" smtClean="0">
                <a:solidFill>
                  <a:srgbClr val="FF0000"/>
                </a:solidFill>
              </a:rPr>
              <a:t>SÖZ</a:t>
            </a:r>
            <a:r>
              <a:rPr lang="tr-TR" sz="2600" dirty="0" smtClean="0"/>
              <a:t>)</a:t>
            </a:r>
          </a:p>
          <a:p>
            <a:pPr marL="0" indent="0" algn="ctr">
              <a:buNone/>
            </a:pPr>
            <a:endParaRPr lang="tr-TR" sz="2600" dirty="0" smtClean="0"/>
          </a:p>
          <a:p>
            <a:pPr marL="0" indent="0" algn="ctr">
              <a:buNone/>
            </a:pPr>
            <a:r>
              <a:rPr lang="tr-TR" sz="2600" dirty="0" smtClean="0"/>
              <a:t> </a:t>
            </a:r>
            <a:r>
              <a:rPr lang="tr-TR" sz="2600" dirty="0" smtClean="0"/>
              <a:t>AYT’DE GİRMESİ GEREKEN SINAVLAR   </a:t>
            </a:r>
          </a:p>
          <a:p>
            <a:pPr marL="0" indent="0" algn="ctr">
              <a:buNone/>
            </a:pPr>
            <a:endParaRPr lang="tr-TR" sz="2600" dirty="0" smtClean="0"/>
          </a:p>
          <a:p>
            <a:pPr marL="0" indent="0" algn="ctr">
              <a:buNone/>
            </a:pPr>
            <a:r>
              <a:rPr lang="tr-TR" sz="2600" b="1" dirty="0" smtClean="0"/>
              <a:t>YKS’DE EDEBİYAT - SOSYAL BİLİMLER 1 SINAVI 40 SORU</a:t>
            </a:r>
          </a:p>
          <a:p>
            <a:pPr marL="0" indent="0" algn="ctr">
              <a:buNone/>
            </a:pPr>
            <a:r>
              <a:rPr lang="tr-TR" sz="2600" b="1" dirty="0" smtClean="0"/>
              <a:t>  ve </a:t>
            </a:r>
            <a:endParaRPr lang="tr-TR" sz="2600" b="1" dirty="0" smtClean="0"/>
          </a:p>
          <a:p>
            <a:pPr marL="0" indent="0" algn="ctr">
              <a:buNone/>
            </a:pPr>
            <a:r>
              <a:rPr lang="tr-TR" sz="2600" b="1" dirty="0" smtClean="0"/>
              <a:t>     </a:t>
            </a:r>
            <a:r>
              <a:rPr lang="tr-TR" sz="2600" b="1" dirty="0" smtClean="0"/>
              <a:t>SOSYAL BİLİMLER 2 SINAVI 40 SORU</a:t>
            </a:r>
            <a:endParaRPr lang="tr-TR" sz="2600" b="1" dirty="0"/>
          </a:p>
        </p:txBody>
      </p:sp>
    </p:spTree>
    <p:extLst>
      <p:ext uri="{BB962C8B-B14F-4D97-AF65-F5344CB8AC3E}">
        <p14:creationId xmlns:p14="http://schemas.microsoft.com/office/powerpoint/2010/main" xmlns="" val="3666444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b="1" dirty="0" smtClean="0">
                <a:solidFill>
                  <a:srgbClr val="C00000"/>
                </a:solidFill>
              </a:rPr>
              <a:t>EŞİT AĞIRLIK / TÜRKÇE MATEMATİK ALAN</a:t>
            </a:r>
            <a:endParaRPr lang="tr-TR" sz="4000" b="1" dirty="0">
              <a:solidFill>
                <a:srgbClr val="C00000"/>
              </a:solidFill>
            </a:endParaRPr>
          </a:p>
        </p:txBody>
      </p:sp>
      <p:sp>
        <p:nvSpPr>
          <p:cNvPr id="3" name="İçerik Yer Tutucusu 2"/>
          <p:cNvSpPr>
            <a:spLocks noGrp="1"/>
          </p:cNvSpPr>
          <p:nvPr>
            <p:ph idx="1"/>
          </p:nvPr>
        </p:nvSpPr>
        <p:spPr>
          <a:xfrm>
            <a:off x="457200" y="1600200"/>
            <a:ext cx="8579296" cy="4525963"/>
          </a:xfrm>
        </p:spPr>
        <p:txBody>
          <a:bodyPr>
            <a:normAutofit lnSpcReduction="10000"/>
          </a:bodyPr>
          <a:lstStyle/>
          <a:p>
            <a:pPr algn="ctr"/>
            <a:endParaRPr lang="tr-TR" sz="2800" dirty="0" smtClean="0"/>
          </a:p>
          <a:p>
            <a:pPr marL="0" indent="0" algn="ctr">
              <a:buNone/>
            </a:pPr>
            <a:r>
              <a:rPr lang="tr-TR" sz="2800" dirty="0" smtClean="0"/>
              <a:t> EŞİT AĞIRLIK  (</a:t>
            </a:r>
            <a:r>
              <a:rPr lang="tr-TR" sz="2800" b="1" dirty="0" smtClean="0">
                <a:solidFill>
                  <a:srgbClr val="FF0000"/>
                </a:solidFill>
              </a:rPr>
              <a:t>EA</a:t>
            </a:r>
            <a:r>
              <a:rPr lang="tr-TR" sz="2800" dirty="0" smtClean="0"/>
              <a:t>)</a:t>
            </a:r>
          </a:p>
          <a:p>
            <a:pPr marL="0" indent="0" algn="ctr">
              <a:buNone/>
            </a:pPr>
            <a:endParaRPr lang="tr-TR" sz="2800" dirty="0"/>
          </a:p>
          <a:p>
            <a:pPr marL="0" indent="0" algn="ctr">
              <a:buNone/>
            </a:pPr>
            <a:r>
              <a:rPr lang="tr-TR" sz="2800" dirty="0" smtClean="0"/>
              <a:t>   AYT’DE </a:t>
            </a:r>
            <a:r>
              <a:rPr lang="tr-TR" sz="2800" dirty="0"/>
              <a:t>GİRMESİ GEREKEN </a:t>
            </a:r>
            <a:r>
              <a:rPr lang="tr-TR" sz="2800" dirty="0" smtClean="0"/>
              <a:t>SINAVLAR</a:t>
            </a:r>
          </a:p>
          <a:p>
            <a:pPr marL="0" indent="0" algn="ctr">
              <a:buNone/>
            </a:pPr>
            <a:endParaRPr lang="tr-TR" sz="2800" dirty="0"/>
          </a:p>
          <a:p>
            <a:pPr marL="0" indent="0" algn="ctr">
              <a:buNone/>
            </a:pPr>
            <a:r>
              <a:rPr lang="tr-TR" sz="2800" b="1" dirty="0"/>
              <a:t>YKS’DE EDEBİYAT - SOSYAL BİLİMLER 1 SINAVI 40 SORU</a:t>
            </a:r>
          </a:p>
          <a:p>
            <a:pPr marL="0" indent="0" algn="ctr">
              <a:buNone/>
            </a:pPr>
            <a:r>
              <a:rPr lang="tr-TR" sz="2800" b="1" dirty="0"/>
              <a:t>  ve </a:t>
            </a:r>
          </a:p>
          <a:p>
            <a:pPr marL="0" indent="0" algn="ctr">
              <a:buNone/>
            </a:pPr>
            <a:r>
              <a:rPr lang="tr-TR" sz="2800" b="1" dirty="0" smtClean="0"/>
              <a:t>METEMATİK SINAVI </a:t>
            </a:r>
            <a:r>
              <a:rPr lang="tr-TR" sz="2800" b="1" dirty="0"/>
              <a:t>40 SORU</a:t>
            </a:r>
          </a:p>
          <a:p>
            <a:pPr marL="0" indent="0" algn="ctr">
              <a:buNone/>
            </a:pPr>
            <a:endParaRPr lang="tr-TR" sz="2800" dirty="0"/>
          </a:p>
        </p:txBody>
      </p:sp>
    </p:spTree>
    <p:extLst>
      <p:ext uri="{BB962C8B-B14F-4D97-AF65-F5344CB8AC3E}">
        <p14:creationId xmlns:p14="http://schemas.microsoft.com/office/powerpoint/2010/main" xmlns="" val="2731832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rgbClr val="C00000"/>
                </a:solidFill>
              </a:rPr>
              <a:t>SAYISAL / MATEMATİK FEN ALAN</a:t>
            </a:r>
            <a:endParaRPr lang="tr-TR" sz="4000" b="1" dirty="0">
              <a:solidFill>
                <a:srgbClr val="C00000"/>
              </a:solidFill>
            </a:endParaRPr>
          </a:p>
        </p:txBody>
      </p:sp>
      <p:sp>
        <p:nvSpPr>
          <p:cNvPr id="3" name="İçerik Yer Tutucusu 2"/>
          <p:cNvSpPr>
            <a:spLocks noGrp="1"/>
          </p:cNvSpPr>
          <p:nvPr>
            <p:ph idx="1"/>
          </p:nvPr>
        </p:nvSpPr>
        <p:spPr>
          <a:xfrm>
            <a:off x="467544" y="1628800"/>
            <a:ext cx="8229600" cy="4525963"/>
          </a:xfrm>
        </p:spPr>
        <p:txBody>
          <a:bodyPr>
            <a:normAutofit/>
          </a:bodyPr>
          <a:lstStyle/>
          <a:p>
            <a:pPr algn="ctr"/>
            <a:endParaRPr lang="tr-TR" sz="2800" dirty="0"/>
          </a:p>
          <a:p>
            <a:pPr marL="0" indent="0" algn="ctr">
              <a:buNone/>
            </a:pPr>
            <a:r>
              <a:rPr lang="tr-TR" sz="2800" dirty="0"/>
              <a:t> </a:t>
            </a:r>
            <a:r>
              <a:rPr lang="tr-TR" sz="2800" dirty="0" smtClean="0"/>
              <a:t>SAYISAL(</a:t>
            </a:r>
            <a:r>
              <a:rPr lang="tr-TR" sz="2800" b="1" dirty="0" smtClean="0">
                <a:solidFill>
                  <a:srgbClr val="FF0000"/>
                </a:solidFill>
              </a:rPr>
              <a:t>SAY</a:t>
            </a:r>
            <a:r>
              <a:rPr lang="tr-TR" sz="2800" dirty="0" smtClean="0"/>
              <a:t>)</a:t>
            </a:r>
            <a:endParaRPr lang="tr-TR" sz="2800" dirty="0"/>
          </a:p>
          <a:p>
            <a:pPr marL="0" indent="0" algn="ctr">
              <a:buNone/>
            </a:pPr>
            <a:endParaRPr lang="tr-TR" sz="2800" dirty="0"/>
          </a:p>
          <a:p>
            <a:pPr marL="0" indent="0" algn="ctr">
              <a:buNone/>
            </a:pPr>
            <a:r>
              <a:rPr lang="tr-TR" sz="2800" dirty="0"/>
              <a:t>   </a:t>
            </a:r>
            <a:r>
              <a:rPr lang="tr-TR" sz="2800" dirty="0" smtClean="0"/>
              <a:t>AYT’DE </a:t>
            </a:r>
            <a:r>
              <a:rPr lang="tr-TR" sz="2800" dirty="0"/>
              <a:t>GİRMESİ GEREKEN SINAVLAR</a:t>
            </a:r>
          </a:p>
          <a:p>
            <a:pPr marL="0" indent="0" algn="ctr">
              <a:buNone/>
            </a:pPr>
            <a:endParaRPr lang="tr-TR" sz="2800" dirty="0"/>
          </a:p>
          <a:p>
            <a:pPr marL="0" indent="0" algn="ctr">
              <a:buNone/>
            </a:pPr>
            <a:r>
              <a:rPr lang="tr-TR" sz="2800" b="1" dirty="0" smtClean="0"/>
              <a:t>FEN BİLİMLERİ SINAVI 40 SORU</a:t>
            </a:r>
            <a:endParaRPr lang="tr-TR" sz="2800" b="1" dirty="0"/>
          </a:p>
          <a:p>
            <a:pPr marL="0" indent="0" algn="ctr">
              <a:buNone/>
            </a:pPr>
            <a:r>
              <a:rPr lang="tr-TR" sz="2800" b="1" dirty="0"/>
              <a:t>  ve </a:t>
            </a:r>
          </a:p>
          <a:p>
            <a:pPr marL="0" indent="0" algn="ctr">
              <a:buNone/>
            </a:pPr>
            <a:r>
              <a:rPr lang="tr-TR" sz="2800" b="1" dirty="0"/>
              <a:t>METEMATİK SINAVI 40 SOR</a:t>
            </a:r>
            <a:endParaRPr lang="tr-TR" sz="2800" dirty="0"/>
          </a:p>
        </p:txBody>
      </p:sp>
    </p:spTree>
    <p:extLst>
      <p:ext uri="{BB962C8B-B14F-4D97-AF65-F5344CB8AC3E}">
        <p14:creationId xmlns:p14="http://schemas.microsoft.com/office/powerpoint/2010/main" xmlns="" val="4256848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BAŞARI SINIRLAMASI ŞARTI:</a:t>
            </a:r>
            <a:endParaRPr lang="tr-TR" b="1" dirty="0">
              <a:solidFill>
                <a:srgbClr val="C00000"/>
              </a:solidFill>
            </a:endParaRPr>
          </a:p>
        </p:txBody>
      </p:sp>
      <p:sp>
        <p:nvSpPr>
          <p:cNvPr id="3" name="İçerik Yer Tutucusu 2"/>
          <p:cNvSpPr>
            <a:spLocks noGrp="1"/>
          </p:cNvSpPr>
          <p:nvPr>
            <p:ph idx="1"/>
          </p:nvPr>
        </p:nvSpPr>
        <p:spPr/>
        <p:txBody>
          <a:bodyPr>
            <a:normAutofit/>
          </a:bodyPr>
          <a:lstStyle/>
          <a:p>
            <a:r>
              <a:rPr lang="tr-TR" dirty="0" smtClean="0"/>
              <a:t>Tıp:                        50.000 (Sayısal puanda)</a:t>
            </a:r>
          </a:p>
          <a:p>
            <a:r>
              <a:rPr lang="tr-TR" dirty="0" smtClean="0"/>
              <a:t>Hukuk:                190.000 (EA Puanda)</a:t>
            </a:r>
          </a:p>
          <a:p>
            <a:r>
              <a:rPr lang="tr-TR" dirty="0" smtClean="0"/>
              <a:t>Mimarlık:            250.000 </a:t>
            </a:r>
            <a:r>
              <a:rPr lang="tr-TR" dirty="0"/>
              <a:t>(Sayısal puanda</a:t>
            </a:r>
            <a:r>
              <a:rPr lang="tr-TR" dirty="0" smtClean="0"/>
              <a:t>)</a:t>
            </a:r>
          </a:p>
          <a:p>
            <a:r>
              <a:rPr lang="tr-TR" dirty="0" smtClean="0"/>
              <a:t>Öğretmenlikler: 300.000 (Say-EA-Söz-Dil Puanda)</a:t>
            </a:r>
          </a:p>
          <a:p>
            <a:r>
              <a:rPr lang="tr-TR" dirty="0"/>
              <a:t>Mühendislikler: </a:t>
            </a:r>
            <a:r>
              <a:rPr lang="tr-TR" dirty="0" smtClean="0"/>
              <a:t>300.000 </a:t>
            </a:r>
            <a:r>
              <a:rPr lang="tr-TR" dirty="0"/>
              <a:t>(Sayısal puanda</a:t>
            </a:r>
            <a:r>
              <a:rPr lang="tr-TR" dirty="0" smtClean="0"/>
              <a:t>)</a:t>
            </a:r>
            <a:endParaRPr lang="tr-TR" dirty="0"/>
          </a:p>
          <a:p>
            <a:pPr marL="0" indent="0">
              <a:buNone/>
            </a:pPr>
            <a:r>
              <a:rPr lang="tr-TR" sz="2600" dirty="0">
                <a:solidFill>
                  <a:srgbClr val="C00000"/>
                </a:solidFill>
              </a:rPr>
              <a:t> </a:t>
            </a:r>
            <a:r>
              <a:rPr lang="tr-TR" sz="2600" dirty="0" smtClean="0">
                <a:solidFill>
                  <a:srgbClr val="C00000"/>
                </a:solidFill>
              </a:rPr>
              <a:t>  (Su, Orman ve Ziraat mühendislikleri hariç)</a:t>
            </a:r>
          </a:p>
          <a:p>
            <a:pPr marL="0" indent="0">
              <a:buNone/>
            </a:pPr>
            <a:r>
              <a:rPr lang="tr-TR" sz="2800" b="1" dirty="0" smtClean="0"/>
              <a:t>Adayların bu programları tercih edebilmeleri için ilgili puan türlerinde, belirtilen başarı sırası içinde olması gerekmektedir. </a:t>
            </a:r>
            <a:endParaRPr lang="tr-TR" sz="2800" b="1" dirty="0"/>
          </a:p>
        </p:txBody>
      </p:sp>
    </p:spTree>
    <p:extLst>
      <p:ext uri="{BB962C8B-B14F-4D97-AF65-F5344CB8AC3E}">
        <p14:creationId xmlns:p14="http://schemas.microsoft.com/office/powerpoint/2010/main" xmlns="" val="4120393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   MTOK Aynen devam edecektir</a:t>
            </a:r>
            <a:endParaRPr lang="tr-TR" dirty="0"/>
          </a:p>
        </p:txBody>
      </p:sp>
      <p:sp>
        <p:nvSpPr>
          <p:cNvPr id="3" name="İçerik Yer Tutucusu 2"/>
          <p:cNvSpPr>
            <a:spLocks noGrp="1"/>
          </p:cNvSpPr>
          <p:nvPr>
            <p:ph idx="1"/>
          </p:nvPr>
        </p:nvSpPr>
        <p:spPr/>
        <p:txBody>
          <a:bodyPr/>
          <a:lstStyle/>
          <a:p>
            <a:r>
              <a:rPr lang="tr-TR" dirty="0" smtClean="0">
                <a:solidFill>
                  <a:schemeClr val="accent2">
                    <a:lumMod val="50000"/>
                  </a:schemeClr>
                </a:solidFill>
              </a:rPr>
              <a:t>Meslek lisesi mezunlarının alanları ile ilgili 2 yıllık önlisans programları için aldıkları ek puan hakkı TYT’de devam etmektedir. </a:t>
            </a:r>
          </a:p>
          <a:p>
            <a:endParaRPr lang="tr-TR" dirty="0" smtClean="0"/>
          </a:p>
          <a:p>
            <a:r>
              <a:rPr lang="tr-TR" dirty="0" smtClean="0">
                <a:solidFill>
                  <a:schemeClr val="accent6">
                    <a:lumMod val="50000"/>
                  </a:schemeClr>
                </a:solidFill>
              </a:rPr>
              <a:t>30/03/2012 tarihinden önce meslek lisesi mezunu yada öğrencisi olan adayların ilgili lisans programları için aldıkları ek puan hakkı devam etmektedir. </a:t>
            </a:r>
            <a:endParaRPr lang="tr-TR" dirty="0">
              <a:solidFill>
                <a:schemeClr val="accent6">
                  <a:lumMod val="50000"/>
                </a:schemeClr>
              </a:solidFill>
            </a:endParaRPr>
          </a:p>
        </p:txBody>
      </p:sp>
    </p:spTree>
    <p:extLst>
      <p:ext uri="{BB962C8B-B14F-4D97-AF65-F5344CB8AC3E}">
        <p14:creationId xmlns:p14="http://schemas.microsoft.com/office/powerpoint/2010/main" xmlns="" val="1341884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797568"/>
          </a:xfrm>
        </p:spPr>
        <p:txBody>
          <a:bodyPr>
            <a:normAutofit/>
          </a:bodyPr>
          <a:lstStyle/>
          <a:p>
            <a:r>
              <a:rPr lang="tr-TR" dirty="0" smtClean="0"/>
              <a:t>TÜM ÜNİVERSİTE ADAYLARINA BAŞARILAR DİLERİZ</a:t>
            </a:r>
            <a:endParaRPr lang="tr-TR" dirty="0"/>
          </a:p>
        </p:txBody>
      </p:sp>
    </p:spTree>
    <p:extLst>
      <p:ext uri="{BB962C8B-B14F-4D97-AF65-F5344CB8AC3E}">
        <p14:creationId xmlns:p14="http://schemas.microsoft.com/office/powerpoint/2010/main" xmlns="" val="81275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YKS Başvuru Ücretleri </a:t>
            </a:r>
            <a:endParaRPr lang="tr-TR" dirty="0"/>
          </a:p>
        </p:txBody>
      </p:sp>
      <p:sp>
        <p:nvSpPr>
          <p:cNvPr id="3" name="İçerik Yer Tutucusu 2"/>
          <p:cNvSpPr>
            <a:spLocks noGrp="1"/>
          </p:cNvSpPr>
          <p:nvPr>
            <p:ph idx="1"/>
          </p:nvPr>
        </p:nvSpPr>
        <p:spPr/>
        <p:txBody>
          <a:bodyPr>
            <a:normAutofit fontScale="92500" lnSpcReduction="20000"/>
          </a:bodyPr>
          <a:lstStyle/>
          <a:p>
            <a:r>
              <a:rPr lang="tr-TR" sz="3500" dirty="0" smtClean="0"/>
              <a:t>Sadece TYT oturum ücreti: 50 </a:t>
            </a:r>
            <a:r>
              <a:rPr lang="tr-TR" sz="3500" dirty="0" err="1" smtClean="0"/>
              <a:t>tl</a:t>
            </a:r>
            <a:r>
              <a:rPr lang="tr-TR" sz="3500" dirty="0" smtClean="0"/>
              <a:t> </a:t>
            </a:r>
          </a:p>
          <a:p>
            <a:r>
              <a:rPr lang="tr-TR" sz="3500" dirty="0" smtClean="0"/>
              <a:t>TYT+ AYT oturum ücreti: 100 </a:t>
            </a:r>
            <a:r>
              <a:rPr lang="tr-TR" sz="3500" dirty="0" err="1" smtClean="0"/>
              <a:t>tl</a:t>
            </a:r>
            <a:endParaRPr lang="tr-TR" sz="3500" dirty="0" smtClean="0"/>
          </a:p>
          <a:p>
            <a:r>
              <a:rPr lang="tr-TR" sz="3500" dirty="0" smtClean="0"/>
              <a:t>TYT+AYT+YDT oturum ücreti: 150 </a:t>
            </a:r>
            <a:r>
              <a:rPr lang="tr-TR" sz="3500" dirty="0" err="1" smtClean="0"/>
              <a:t>tl</a:t>
            </a:r>
            <a:endParaRPr lang="tr-TR" sz="3500" dirty="0" smtClean="0"/>
          </a:p>
          <a:p>
            <a:r>
              <a:rPr lang="tr-TR" sz="3500" dirty="0" smtClean="0"/>
              <a:t>Başvuru merkezi hizmet bedeli:10 </a:t>
            </a:r>
            <a:r>
              <a:rPr lang="tr-TR" sz="3500" dirty="0" err="1" smtClean="0"/>
              <a:t>tl</a:t>
            </a:r>
            <a:endParaRPr lang="tr-TR" sz="3500" dirty="0" smtClean="0"/>
          </a:p>
          <a:p>
            <a:r>
              <a:rPr lang="tr-TR" sz="3500" dirty="0" smtClean="0"/>
              <a:t>Geç başvuruda her oturum başı 75 </a:t>
            </a:r>
            <a:r>
              <a:rPr lang="tr-TR" sz="3500" dirty="0" err="1" smtClean="0"/>
              <a:t>tl</a:t>
            </a:r>
            <a:r>
              <a:rPr lang="tr-TR" sz="3500" dirty="0" smtClean="0"/>
              <a:t> </a:t>
            </a:r>
          </a:p>
          <a:p>
            <a:pPr marL="0" indent="0">
              <a:buNone/>
            </a:pPr>
            <a:endParaRPr lang="tr-TR" dirty="0"/>
          </a:p>
          <a:p>
            <a:pPr marL="0" indent="0">
              <a:buNone/>
            </a:pPr>
            <a:r>
              <a:rPr lang="tr-TR" dirty="0" smtClean="0"/>
              <a:t> Not: 12. sınıflar kendi okullarında YKS başvurusunu yapıp ÖSYM şifresini alacaklardır. </a:t>
            </a:r>
          </a:p>
          <a:p>
            <a:pPr marL="0" indent="0">
              <a:buNone/>
            </a:pPr>
            <a:r>
              <a:rPr lang="tr-TR" dirty="0"/>
              <a:t> </a:t>
            </a:r>
            <a:r>
              <a:rPr lang="tr-TR" dirty="0" smtClean="0"/>
              <a:t>Not: ÖSYM şifresi olan aday kendi şifresi ile her hangi bir başvuru merkezine gitmeden YKS başvurusu yapabilir. </a:t>
            </a:r>
            <a:endParaRPr lang="tr-TR" dirty="0"/>
          </a:p>
        </p:txBody>
      </p:sp>
    </p:spTree>
    <p:extLst>
      <p:ext uri="{BB962C8B-B14F-4D97-AF65-F5344CB8AC3E}">
        <p14:creationId xmlns:p14="http://schemas.microsoft.com/office/powerpoint/2010/main" xmlns="" val="359696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0034" y="2143116"/>
            <a:ext cx="8429684" cy="1143008"/>
          </a:xfrm>
        </p:spPr>
        <p:txBody>
          <a:bodyPr>
            <a:normAutofit fontScale="90000"/>
          </a:bodyPr>
          <a:lstStyle/>
          <a:p>
            <a:r>
              <a:rPr lang="tr-TR" sz="5400" b="1" dirty="0" smtClean="0">
                <a:solidFill>
                  <a:srgbClr val="0070C0"/>
                </a:solidFill>
              </a:rPr>
              <a:t/>
            </a:r>
            <a:br>
              <a:rPr lang="tr-TR" sz="5400" b="1" dirty="0" smtClean="0">
                <a:solidFill>
                  <a:srgbClr val="0070C0"/>
                </a:solidFill>
              </a:rPr>
            </a:br>
            <a:r>
              <a:rPr lang="tr-TR" sz="5400" b="1" dirty="0" smtClean="0">
                <a:solidFill>
                  <a:srgbClr val="0070C0"/>
                </a:solidFill>
              </a:rPr>
              <a:t/>
            </a:r>
            <a:br>
              <a:rPr lang="tr-TR" sz="5400" b="1" dirty="0" smtClean="0">
                <a:solidFill>
                  <a:srgbClr val="0070C0"/>
                </a:solidFill>
              </a:rPr>
            </a:br>
            <a:r>
              <a:rPr lang="tr-TR" sz="5400" b="1" dirty="0" smtClean="0">
                <a:solidFill>
                  <a:srgbClr val="0070C0"/>
                </a:solidFill>
              </a:rPr>
              <a:t/>
            </a:r>
            <a:br>
              <a:rPr lang="tr-TR" sz="5400" b="1" dirty="0" smtClean="0">
                <a:solidFill>
                  <a:srgbClr val="0070C0"/>
                </a:solidFill>
              </a:rPr>
            </a:br>
            <a:r>
              <a:rPr lang="tr-TR" sz="5400" b="1" dirty="0" smtClean="0">
                <a:solidFill>
                  <a:srgbClr val="0070C0"/>
                </a:solidFill>
              </a:rPr>
              <a:t>2018 </a:t>
            </a:r>
            <a:r>
              <a:rPr lang="tr-TR" sz="5400" b="1" dirty="0" err="1" smtClean="0">
                <a:solidFill>
                  <a:srgbClr val="0070C0"/>
                </a:solidFill>
              </a:rPr>
              <a:t>TYT’de</a:t>
            </a:r>
            <a:r>
              <a:rPr lang="tr-TR" sz="5400" b="1" dirty="0" smtClean="0">
                <a:solidFill>
                  <a:srgbClr val="0070C0"/>
                </a:solidFill>
              </a:rPr>
              <a:t> 200 ve üstü puana sahip adaylar </a:t>
            </a:r>
            <a:r>
              <a:rPr lang="tr-TR" b="1" dirty="0" smtClean="0"/>
              <a:t/>
            </a:r>
            <a:br>
              <a:rPr lang="tr-TR" b="1" dirty="0" smtClean="0"/>
            </a:br>
            <a:endParaRPr lang="tr-TR" dirty="0"/>
          </a:p>
        </p:txBody>
      </p:sp>
      <p:sp>
        <p:nvSpPr>
          <p:cNvPr id="3" name="İçerik Yer Tutucusu 2"/>
          <p:cNvSpPr>
            <a:spLocks noGrp="1"/>
          </p:cNvSpPr>
          <p:nvPr>
            <p:ph idx="1"/>
          </p:nvPr>
        </p:nvSpPr>
        <p:spPr>
          <a:xfrm>
            <a:off x="179512" y="2357430"/>
            <a:ext cx="8640960" cy="3768733"/>
          </a:xfrm>
        </p:spPr>
        <p:txBody>
          <a:bodyPr>
            <a:normAutofit/>
          </a:bodyPr>
          <a:lstStyle/>
          <a:p>
            <a:endParaRPr lang="tr-TR" sz="3000" dirty="0"/>
          </a:p>
          <a:p>
            <a:r>
              <a:rPr lang="tr-TR" sz="3000" u="sng" dirty="0" smtClean="0">
                <a:solidFill>
                  <a:srgbClr val="FF0000"/>
                </a:solidFill>
              </a:rPr>
              <a:t>Adayın </a:t>
            </a:r>
            <a:r>
              <a:rPr lang="tr-TR" sz="3000" u="sng" dirty="0" smtClean="0">
                <a:solidFill>
                  <a:srgbClr val="FF0000"/>
                </a:solidFill>
              </a:rPr>
              <a:t>2018’de merkezi tercih ya da özel yetenekle bir yer kazanmış olsun ya da olmasın.</a:t>
            </a:r>
          </a:p>
          <a:p>
            <a:endParaRPr lang="tr-TR" sz="3000" dirty="0"/>
          </a:p>
          <a:p>
            <a:r>
              <a:rPr lang="tr-TR" sz="3000" dirty="0" smtClean="0"/>
              <a:t>Bu adaylar 2019 YKS başvurusunu yapmış olmaları şartı ile bu puanlarını 2019 TYT’de 3 farklı ihtimalde kullanma hakları vardır. </a:t>
            </a:r>
          </a:p>
          <a:p>
            <a:endParaRPr lang="tr-TR" sz="3000" dirty="0"/>
          </a:p>
        </p:txBody>
      </p:sp>
    </p:spTree>
    <p:extLst>
      <p:ext uri="{BB962C8B-B14F-4D97-AF65-F5344CB8AC3E}">
        <p14:creationId xmlns:p14="http://schemas.microsoft.com/office/powerpoint/2010/main" xmlns="" val="3790932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1. İHTİMAL</a:t>
            </a:r>
            <a:endParaRPr lang="tr-TR" dirty="0"/>
          </a:p>
        </p:txBody>
      </p:sp>
      <p:sp>
        <p:nvSpPr>
          <p:cNvPr id="3" name="İçerik Yer Tutucusu 2"/>
          <p:cNvSpPr>
            <a:spLocks noGrp="1"/>
          </p:cNvSpPr>
          <p:nvPr>
            <p:ph idx="1"/>
          </p:nvPr>
        </p:nvSpPr>
        <p:spPr/>
        <p:txBody>
          <a:bodyPr>
            <a:normAutofit/>
          </a:bodyPr>
          <a:lstStyle/>
          <a:p>
            <a:r>
              <a:rPr lang="tr-TR" b="1" dirty="0" smtClean="0"/>
              <a:t>Adayın Hedefi: </a:t>
            </a:r>
            <a:r>
              <a:rPr lang="tr-TR" u="sng" dirty="0" smtClean="0">
                <a:solidFill>
                  <a:srgbClr val="FF0000"/>
                </a:solidFill>
              </a:rPr>
              <a:t>Bu yıl TYT’ye girmeden 2018 TYT puanı ile bu yıl 2 yıllık önlisans tercihine ve özel yetenek sınavlarına başvurmak</a:t>
            </a:r>
          </a:p>
          <a:p>
            <a:endParaRPr lang="tr-TR" dirty="0"/>
          </a:p>
          <a:p>
            <a:r>
              <a:rPr lang="tr-TR" b="1" dirty="0" smtClean="0"/>
              <a:t>Yapması Gereken: </a:t>
            </a:r>
            <a:r>
              <a:rPr lang="tr-TR" dirty="0" smtClean="0"/>
              <a:t>20 </a:t>
            </a:r>
            <a:r>
              <a:rPr lang="tr-TR" dirty="0" err="1" smtClean="0"/>
              <a:t>tl</a:t>
            </a:r>
            <a:r>
              <a:rPr lang="tr-TR" dirty="0" smtClean="0"/>
              <a:t> başvuru ücreti yatırıp başvuru formundaki </a:t>
            </a:r>
            <a:r>
              <a:rPr lang="tr-TR" u="sng" dirty="0" smtClean="0"/>
              <a:t>29. maddeyi </a:t>
            </a:r>
            <a:r>
              <a:rPr lang="tr-TR" dirty="0" smtClean="0"/>
              <a:t>işaretlemek. Bu aday 2019 TYT ve AYT’sine girmeyecek olup, 2018 TYT puanını kullanabilecektir. </a:t>
            </a:r>
            <a:endParaRPr lang="tr-TR" dirty="0"/>
          </a:p>
        </p:txBody>
      </p:sp>
    </p:spTree>
    <p:extLst>
      <p:ext uri="{BB962C8B-B14F-4D97-AF65-F5344CB8AC3E}">
        <p14:creationId xmlns:p14="http://schemas.microsoft.com/office/powerpoint/2010/main" xmlns="" val="258409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7158" y="714356"/>
            <a:ext cx="8229600" cy="994122"/>
          </a:xfrm>
        </p:spPr>
        <p:txBody>
          <a:bodyPr/>
          <a:lstStyle/>
          <a:p>
            <a:r>
              <a:rPr lang="tr-TR" dirty="0" smtClean="0"/>
              <a:t>2. İHTİMAL </a:t>
            </a:r>
            <a:endParaRPr lang="tr-TR" dirty="0"/>
          </a:p>
        </p:txBody>
      </p:sp>
      <p:sp>
        <p:nvSpPr>
          <p:cNvPr id="3" name="İçerik Yer Tutucusu 2"/>
          <p:cNvSpPr>
            <a:spLocks noGrp="1"/>
          </p:cNvSpPr>
          <p:nvPr>
            <p:ph idx="1"/>
          </p:nvPr>
        </p:nvSpPr>
        <p:spPr>
          <a:xfrm>
            <a:off x="428596" y="1961456"/>
            <a:ext cx="8219256" cy="4896544"/>
          </a:xfrm>
        </p:spPr>
        <p:txBody>
          <a:bodyPr>
            <a:normAutofit/>
          </a:bodyPr>
          <a:lstStyle/>
          <a:p>
            <a:r>
              <a:rPr lang="tr-TR" b="1" dirty="0" smtClean="0"/>
              <a:t>Adayın Amacı: </a:t>
            </a:r>
            <a:r>
              <a:rPr lang="tr-TR" u="sng" dirty="0" smtClean="0">
                <a:solidFill>
                  <a:srgbClr val="FF0000"/>
                </a:solidFill>
              </a:rPr>
              <a:t>Bu yıl lisans kazanmak istiyorum (AYT - YDT ile) 2018 TYT puanım iyi ve bu yıl TYT sınavı ile uğraşmak istemiyorum. Geçen yılın TYT puanını kullanmak istiyorum.  </a:t>
            </a:r>
          </a:p>
          <a:p>
            <a:r>
              <a:rPr lang="tr-TR" b="1" dirty="0" smtClean="0"/>
              <a:t>Yapması Gereken: </a:t>
            </a:r>
            <a:r>
              <a:rPr lang="tr-TR" dirty="0" smtClean="0"/>
              <a:t>2019 YKS başvurusu yapılırken 2019 TYT oturumu seçilmeyecek ve 2019 AYT ve / veya 2019 YDT oturumu seçilip bu sınavlara girilecek. Bu adayın 2018 TYT puanı 2019 TYT puanı olacak ve aday bu yıl TYT’ye girmeden yoluna devam edecektir. </a:t>
            </a:r>
            <a:endParaRPr lang="tr-TR" dirty="0"/>
          </a:p>
        </p:txBody>
      </p:sp>
    </p:spTree>
    <p:extLst>
      <p:ext uri="{BB962C8B-B14F-4D97-AF65-F5344CB8AC3E}">
        <p14:creationId xmlns:p14="http://schemas.microsoft.com/office/powerpoint/2010/main" xmlns="" val="1305789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596" y="571480"/>
            <a:ext cx="8229600" cy="1066130"/>
          </a:xfrm>
        </p:spPr>
        <p:txBody>
          <a:bodyPr/>
          <a:lstStyle/>
          <a:p>
            <a:r>
              <a:rPr lang="tr-TR" dirty="0" smtClean="0"/>
              <a:t>3. İHTİMAL</a:t>
            </a:r>
            <a:endParaRPr lang="tr-TR" dirty="0"/>
          </a:p>
        </p:txBody>
      </p:sp>
      <p:sp>
        <p:nvSpPr>
          <p:cNvPr id="3" name="İçerik Yer Tutucusu 2"/>
          <p:cNvSpPr>
            <a:spLocks noGrp="1"/>
          </p:cNvSpPr>
          <p:nvPr>
            <p:ph idx="1"/>
          </p:nvPr>
        </p:nvSpPr>
        <p:spPr>
          <a:xfrm>
            <a:off x="457200" y="1600200"/>
            <a:ext cx="8229600" cy="4853136"/>
          </a:xfrm>
        </p:spPr>
        <p:txBody>
          <a:bodyPr>
            <a:normAutofit/>
          </a:bodyPr>
          <a:lstStyle/>
          <a:p>
            <a:r>
              <a:rPr lang="tr-TR" b="1" dirty="0" smtClean="0"/>
              <a:t>Adayın Amacı:</a:t>
            </a:r>
            <a:r>
              <a:rPr lang="tr-TR" b="1" u="sng" dirty="0" smtClean="0">
                <a:solidFill>
                  <a:srgbClr val="FF0000"/>
                </a:solidFill>
              </a:rPr>
              <a:t> </a:t>
            </a:r>
            <a:r>
              <a:rPr lang="tr-TR" u="sng" dirty="0" smtClean="0">
                <a:solidFill>
                  <a:srgbClr val="FF0000"/>
                </a:solidFill>
              </a:rPr>
              <a:t>2018 TYT puanım 200 üstü ama ben bu yılda TYT sınavına girmek istiyorum. Amacım lisans ya da </a:t>
            </a:r>
            <a:r>
              <a:rPr lang="tr-TR" u="sng" dirty="0">
                <a:solidFill>
                  <a:srgbClr val="FF0000"/>
                </a:solidFill>
              </a:rPr>
              <a:t>ö</a:t>
            </a:r>
            <a:r>
              <a:rPr lang="tr-TR" u="sng" dirty="0" smtClean="0">
                <a:solidFill>
                  <a:srgbClr val="FF0000"/>
                </a:solidFill>
              </a:rPr>
              <a:t>nlisans kazanmak</a:t>
            </a:r>
          </a:p>
          <a:p>
            <a:r>
              <a:rPr lang="tr-TR" b="1" dirty="0" smtClean="0"/>
              <a:t>Yapması Gereken: </a:t>
            </a:r>
            <a:r>
              <a:rPr lang="tr-TR" dirty="0" smtClean="0"/>
              <a:t>Aday bu yıl için TYT ile AYT ve veya YDT başvurusunu yapar. Aday 2019 TYT’ye girer. Sistem adayın 2018 ve 2019 TYT başarısını karşılaştırır ve hangi başarı daha yüksek ise o puan adayın 2019 TYT puanı olur. </a:t>
            </a:r>
            <a:endParaRPr lang="tr-TR" dirty="0"/>
          </a:p>
        </p:txBody>
      </p:sp>
    </p:spTree>
    <p:extLst>
      <p:ext uri="{BB962C8B-B14F-4D97-AF65-F5344CB8AC3E}">
        <p14:creationId xmlns:p14="http://schemas.microsoft.com/office/powerpoint/2010/main" xmlns="" val="3465246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808</TotalTime>
  <Words>1727</Words>
  <Application>Microsoft Office PowerPoint</Application>
  <PresentationFormat>Ekran Gösterisi (4:3)</PresentationFormat>
  <Paragraphs>231</Paragraphs>
  <Slides>47</Slides>
  <Notes>0</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Akış</vt:lpstr>
      <vt:lpstr>2019 YKS </vt:lpstr>
      <vt:lpstr>YKS SINAVLARI:</vt:lpstr>
      <vt:lpstr>2019 YKS TARİHLERİ </vt:lpstr>
      <vt:lpstr>YKS BAŞVURUSU</vt:lpstr>
      <vt:lpstr>YKS Başvuru Ücretleri </vt:lpstr>
      <vt:lpstr>   2018 TYT’de 200 ve üstü puana sahip adaylar  </vt:lpstr>
      <vt:lpstr>1. İHTİMAL</vt:lpstr>
      <vt:lpstr>2. İHTİMAL </vt:lpstr>
      <vt:lpstr>3. İHTİMAL</vt:lpstr>
      <vt:lpstr>2018 TYT’sinin 2019 TYT’ye dönüşmesi</vt:lpstr>
      <vt:lpstr>TYT NEDİR? (BİRİNCİ AŞAMA SINAVI) TEMEL YETENEK TESTİ</vt:lpstr>
      <vt:lpstr>SÖZEL MANTIK (40 TÜRKÇE 20 SOSYAL)</vt:lpstr>
      <vt:lpstr>SAYISAL MANTIK (40 MATEMATİK 20 FEN)</vt:lpstr>
      <vt:lpstr>TYT KAPSAMI </vt:lpstr>
      <vt:lpstr>TYT UYGULANIŞI</vt:lpstr>
      <vt:lpstr>TYT SORU DAĞILIMLARI</vt:lpstr>
      <vt:lpstr>ADAYLARA TAVSİYEMİZ</vt:lpstr>
      <vt:lpstr>Slayt 18</vt:lpstr>
      <vt:lpstr>TYT’de ders başına her bir netin yaklaşık değeri</vt:lpstr>
      <vt:lpstr>TYT SONUÇLARI NERELERDE KULLANILICAK</vt:lpstr>
      <vt:lpstr>TYT PUANI İLE ASKER ve POLİS MESLEK YÜKSEKOKULU ÖN BAŞVURULARI</vt:lpstr>
      <vt:lpstr>ÖNEMLİ DEĞİŞİKLİK: </vt:lpstr>
      <vt:lpstr>YKS’DE İKİNCİ AŞAMA SINAVLARI:</vt:lpstr>
      <vt:lpstr>İKİNCİ AŞAMA AYT’YE GİRİŞ</vt:lpstr>
      <vt:lpstr>AYT ve YDT UYGULANIŞI  </vt:lpstr>
      <vt:lpstr>AYT DERS KAPSAMLARI ve SORU SAYILARI </vt:lpstr>
      <vt:lpstr>Tarih-1 ve Coğrafya-1 Kapsamı</vt:lpstr>
      <vt:lpstr>Sosyal Bilimler-2 Sınavı: </vt:lpstr>
      <vt:lpstr>Sosyal Bilimler-2 Ders Kapsamları</vt:lpstr>
      <vt:lpstr>Fen Bilimleri Sınavı:  Bu derslerin tüm lise müfredatını kapsar. </vt:lpstr>
      <vt:lpstr>Matematik Sınavı:    Tüm Lise Matematik ve Geometri konularını kapsamaktadır.   Yaklaşık 30 mat 10 geometri sorusu sorulacaktır</vt:lpstr>
      <vt:lpstr>Dil Sınavı:</vt:lpstr>
      <vt:lpstr>AYT UYGULANIŞI</vt:lpstr>
      <vt:lpstr>ALAN YETERLİKİK TESTİ SÜRELERİ </vt:lpstr>
      <vt:lpstr>Slayt 35</vt:lpstr>
      <vt:lpstr>Slayt 36</vt:lpstr>
      <vt:lpstr>Slayt 37</vt:lpstr>
      <vt:lpstr>Slayt 38</vt:lpstr>
      <vt:lpstr>Slayt 39</vt:lpstr>
      <vt:lpstr>HATIRLATMALAR</vt:lpstr>
      <vt:lpstr>AYT puanları birbirinden bağımsız hesaplanır </vt:lpstr>
      <vt:lpstr>YKS ALANLARI VE PUAN TÜRLERİ:</vt:lpstr>
      <vt:lpstr>EŞİT AĞIRLIK / TÜRKÇE MATEMATİK ALAN</vt:lpstr>
      <vt:lpstr>SAYISAL / MATEMATİK FEN ALAN</vt:lpstr>
      <vt:lpstr>BAŞARI SINIRLAMASI ŞARTI:</vt:lpstr>
      <vt:lpstr>   MTOK Aynen devam edecektir</vt:lpstr>
      <vt:lpstr>TÜM ÜNİVERSİTE ADAYLARINA BAŞARILAR DİLERİZ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ÖSYS YENİ SİSTEM BİLGİLENDİRMESİ (09/11/2017)</dc:title>
  <dc:creator>Senay</dc:creator>
  <cp:lastModifiedBy>Zafer</cp:lastModifiedBy>
  <cp:revision>102</cp:revision>
  <dcterms:created xsi:type="dcterms:W3CDTF">2017-11-09T20:14:45Z</dcterms:created>
  <dcterms:modified xsi:type="dcterms:W3CDTF">2019-02-14T19:30:34Z</dcterms:modified>
</cp:coreProperties>
</file>